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57" r:id="rId3"/>
    <p:sldId id="259" r:id="rId4"/>
    <p:sldId id="261" r:id="rId5"/>
    <p:sldId id="264" r:id="rId6"/>
    <p:sldId id="260" r:id="rId7"/>
    <p:sldId id="292" r:id="rId8"/>
    <p:sldId id="293" r:id="rId9"/>
    <p:sldId id="294" r:id="rId10"/>
    <p:sldId id="295" r:id="rId11"/>
    <p:sldId id="296" r:id="rId12"/>
    <p:sldId id="297" r:id="rId13"/>
    <p:sldId id="283" r:id="rId14"/>
    <p:sldId id="277" r:id="rId15"/>
    <p:sldId id="266" r:id="rId16"/>
    <p:sldId id="291" r:id="rId17"/>
    <p:sldId id="274" r:id="rId18"/>
    <p:sldId id="275" r:id="rId19"/>
    <p:sldId id="276" r:id="rId20"/>
    <p:sldId id="278" r:id="rId21"/>
    <p:sldId id="279" r:id="rId22"/>
    <p:sldId id="280" r:id="rId23"/>
    <p:sldId id="281" r:id="rId24"/>
    <p:sldId id="288" r:id="rId25"/>
    <p:sldId id="258" r:id="rId26"/>
    <p:sldId id="289" r:id="rId27"/>
    <p:sldId id="290" r:id="rId28"/>
    <p:sldId id="265" r:id="rId29"/>
    <p:sldId id="271"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64" autoAdjust="0"/>
    <p:restoredTop sz="94643" autoAdjust="0"/>
  </p:normalViewPr>
  <p:slideViewPr>
    <p:cSldViewPr>
      <p:cViewPr varScale="1">
        <p:scale>
          <a:sx n="106" d="100"/>
          <a:sy n="106" d="100"/>
        </p:scale>
        <p:origin x="-10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315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1E938E7-C89A-463A-BC5E-9AA334E4376E}" type="datetimeFigureOut">
              <a:rPr lang="fr-CH" smtClean="0"/>
              <a:pPr/>
              <a:t>08.09.2013</a:t>
            </a:fld>
            <a:endParaRPr lang="fr-CH"/>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B55693-0227-41BA-8D62-938B5FE144F1}" type="slidenum">
              <a:rPr lang="fr-CH" smtClean="0"/>
              <a:pPr/>
              <a:t>‹N°›</a:t>
            </a:fld>
            <a:endParaRPr lang="fr-C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E964C5-5E19-40E2-B497-752DB0FDF53A}" type="datetimeFigureOut">
              <a:rPr lang="en-US" smtClean="0"/>
              <a:pPr/>
              <a:t>9/8/2013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94472-783E-4BAD-BDAD-400D01F0120A}" type="slidenum">
              <a:rPr lang="en-US" smtClean="0"/>
              <a:pPr/>
              <a:t>‹N°›</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791200"/>
            <a:ext cx="2133600" cy="365125"/>
          </a:xfrm>
          <a:prstGeom prst="rect">
            <a:avLst/>
          </a:prstGeom>
        </p:spPr>
        <p:txBody>
          <a:bodyPr/>
          <a:lstStyle/>
          <a:p>
            <a:fld id="{902BE09C-D771-4666-9CC0-DB54267BA70E}" type="datetimeFigureOut">
              <a:rPr lang="en-US" smtClean="0"/>
              <a:pPr/>
              <a:t>9/8/2013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05A286-DC64-4A2F-8030-F05B1629FEB0}"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629400"/>
            <a:ext cx="9144000" cy="2286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0"/>
            <a:ext cx="9144000" cy="228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ZoneTexte 5"/>
          <p:cNvSpPr txBox="1"/>
          <p:nvPr userDrawn="1"/>
        </p:nvSpPr>
        <p:spPr>
          <a:xfrm>
            <a:off x="6477000" y="6248400"/>
            <a:ext cx="2460674" cy="276999"/>
          </a:xfrm>
          <a:prstGeom prst="rect">
            <a:avLst/>
          </a:prstGeom>
          <a:noFill/>
        </p:spPr>
        <p:txBody>
          <a:bodyPr wrap="none" rtlCol="0">
            <a:spAutoFit/>
          </a:bodyPr>
          <a:lstStyle/>
          <a:p>
            <a:r>
              <a:rPr lang="fr-CH" sz="1200" dirty="0" smtClean="0"/>
              <a:t>Angelo </a:t>
            </a:r>
            <a:r>
              <a:rPr lang="fr-CH" sz="1200" dirty="0" err="1" smtClean="0"/>
              <a:t>Coccettini</a:t>
            </a:r>
            <a:r>
              <a:rPr lang="fr-CH" sz="1200" dirty="0" smtClean="0"/>
              <a:t> – </a:t>
            </a:r>
            <a:r>
              <a:rPr lang="fr-CH" sz="1200" dirty="0" err="1" smtClean="0"/>
              <a:t>September</a:t>
            </a:r>
            <a:r>
              <a:rPr lang="fr-CH" sz="1200" dirty="0" smtClean="0"/>
              <a:t> 2013</a:t>
            </a:r>
            <a:endParaRPr lang="fr-CH"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image" Target="../media/image48.png"/><Relationship Id="rId16"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hyperlink" Target="http://www.google.ch/url?sa=i&amp;rct=j&amp;q=&amp;esrc=s&amp;frm=1&amp;source=images&amp;cd=&amp;cad=rja&amp;docid=68HVSh6hI9cC_M&amp;tbnid=Dy6v8m2YVHuYPM:&amp;ved=0CAUQjRw&amp;url=http://jatorrent.com/cityengine+2012+crack.html&amp;ei=_bE8UfGmG46pOvamgfgH&amp;psig=AFQjCNEPI2cySTDZNmGgSjLEYYyo0QibGQ&amp;ust=136301860737209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hyperlink" Target="http://www.google.ch/url?sa=i&amp;rct=j&amp;q=&amp;esrc=s&amp;frm=1&amp;source=images&amp;cd=&amp;cad=rja&amp;docid=68HVSh6hI9cC_M&amp;tbnid=Dy6v8m2YVHuYPM:&amp;ved=0CAUQjRw&amp;url=http://jatorrent.com/cityengine+2012+crack.html&amp;ei=_bE8UfGmG46pOvamgfgH&amp;psig=AFQjCNEPI2cySTDZNmGgSjLEYYyo0QibGQ&amp;ust=1363018607372090" TargetMode="Externa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play.google.com/store/apps/details?id=com.betasoft.ostia.main&amp;hl=en" TargetMode="External"/><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685800" y="1371601"/>
            <a:ext cx="7701261" cy="3139321"/>
          </a:xfrm>
          <a:prstGeom prst="rect">
            <a:avLst/>
          </a:prstGeom>
          <a:noFill/>
        </p:spPr>
        <p:txBody>
          <a:bodyPr wrap="square" rtlCol="0">
            <a:spAutoFit/>
          </a:bodyPr>
          <a:lstStyle/>
          <a:p>
            <a:r>
              <a:rPr lang="en-US" dirty="0" smtClean="0"/>
              <a:t>The Ostia </a:t>
            </a:r>
            <a:r>
              <a:rPr lang="en-US" dirty="0" err="1" smtClean="0"/>
              <a:t>Antica</a:t>
            </a:r>
            <a:r>
              <a:rPr lang="en-US" dirty="0" smtClean="0"/>
              <a:t> Park is one of the largest and most important archaeological sites of ancient Rome. With its fifty hectares, its buildings and its streets, it testifies the development of a large urban and commercial center during the imperial age. Ostia was the most important port of the antiquity, the gate of Rome on the Mediterranean sea. </a:t>
            </a:r>
          </a:p>
          <a:p>
            <a:endParaRPr lang="en-US" dirty="0" smtClean="0"/>
          </a:p>
          <a:p>
            <a:r>
              <a:rPr lang="en-US" dirty="0" smtClean="0"/>
              <a:t>This document describes the development of an archeological guide for Android devices.</a:t>
            </a:r>
          </a:p>
          <a:p>
            <a:endParaRPr lang="en-US" dirty="0" smtClean="0"/>
          </a:p>
          <a:p>
            <a:r>
              <a:rPr lang="en-US" dirty="0" smtClean="0"/>
              <a:t>At the time of the writing these Apps are the only digital guides of Ostia </a:t>
            </a:r>
            <a:r>
              <a:rPr lang="en-US" dirty="0" err="1" smtClean="0"/>
              <a:t>Antica</a:t>
            </a:r>
            <a:r>
              <a:rPr lang="en-US" dirty="0" smtClean="0"/>
              <a:t> for Android devices.</a:t>
            </a:r>
            <a:endParaRPr lang="fr-CH" dirty="0" smtClean="0"/>
          </a:p>
        </p:txBody>
      </p:sp>
      <p:sp>
        <p:nvSpPr>
          <p:cNvPr id="4" name="ZoneTexte 3"/>
          <p:cNvSpPr txBox="1"/>
          <p:nvPr/>
        </p:nvSpPr>
        <p:spPr>
          <a:xfrm>
            <a:off x="457200" y="609600"/>
            <a:ext cx="8153400" cy="584775"/>
          </a:xfrm>
          <a:prstGeom prst="rect">
            <a:avLst/>
          </a:prstGeom>
          <a:noFill/>
        </p:spPr>
        <p:txBody>
          <a:bodyPr wrap="square" rtlCol="0">
            <a:spAutoFit/>
          </a:bodyPr>
          <a:lstStyle/>
          <a:p>
            <a:pPr algn="ctr"/>
            <a:r>
              <a:rPr lang="fr-CH" sz="3200" dirty="0" smtClean="0"/>
              <a:t>An </a:t>
            </a:r>
            <a:r>
              <a:rPr lang="fr-CH" sz="3200" dirty="0" err="1" smtClean="0"/>
              <a:t>Archaeological</a:t>
            </a:r>
            <a:r>
              <a:rPr lang="fr-CH" sz="3200" dirty="0" smtClean="0"/>
              <a:t> Guide for </a:t>
            </a:r>
            <a:r>
              <a:rPr lang="fr-CH" sz="3200" dirty="0" err="1" smtClean="0"/>
              <a:t>Android</a:t>
            </a:r>
            <a:r>
              <a:rPr lang="fr-CH" sz="3200" dirty="0" smtClean="0"/>
              <a:t> </a:t>
            </a:r>
            <a:r>
              <a:rPr lang="fr-CH" sz="3200" dirty="0" err="1" smtClean="0"/>
              <a:t>devices</a:t>
            </a:r>
            <a:endParaRPr lang="fr-CH"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57200" y="609600"/>
            <a:ext cx="8153400" cy="584775"/>
          </a:xfrm>
          <a:prstGeom prst="rect">
            <a:avLst/>
          </a:prstGeom>
          <a:noFill/>
        </p:spPr>
        <p:txBody>
          <a:bodyPr wrap="square" rtlCol="0">
            <a:spAutoFit/>
          </a:bodyPr>
          <a:lstStyle/>
          <a:p>
            <a:pPr algn="ctr"/>
            <a:r>
              <a:rPr lang="fr-CH" sz="3200" dirty="0" smtClean="0"/>
              <a:t>An </a:t>
            </a:r>
            <a:r>
              <a:rPr lang="fr-CH" sz="3200" dirty="0" err="1" smtClean="0"/>
              <a:t>Archaeological</a:t>
            </a:r>
            <a:r>
              <a:rPr lang="fr-CH" sz="3200" dirty="0" smtClean="0"/>
              <a:t> Guide for </a:t>
            </a:r>
            <a:r>
              <a:rPr lang="fr-CH" sz="3200" dirty="0" err="1" smtClean="0"/>
              <a:t>Android</a:t>
            </a:r>
            <a:r>
              <a:rPr lang="fr-CH" sz="3200" dirty="0" smtClean="0"/>
              <a:t> </a:t>
            </a:r>
            <a:r>
              <a:rPr lang="fr-CH" sz="3200" dirty="0" err="1" smtClean="0"/>
              <a:t>devices</a:t>
            </a:r>
            <a:endParaRPr lang="fr-CH" sz="3200" dirty="0"/>
          </a:p>
        </p:txBody>
      </p:sp>
      <p:sp>
        <p:nvSpPr>
          <p:cNvPr id="8" name="ZoneTexte 7"/>
          <p:cNvSpPr txBox="1"/>
          <p:nvPr/>
        </p:nvSpPr>
        <p:spPr>
          <a:xfrm>
            <a:off x="685800" y="1371601"/>
            <a:ext cx="7701261" cy="369332"/>
          </a:xfrm>
          <a:prstGeom prst="rect">
            <a:avLst/>
          </a:prstGeom>
          <a:noFill/>
        </p:spPr>
        <p:txBody>
          <a:bodyPr wrap="square" rtlCol="0">
            <a:spAutoFit/>
          </a:bodyPr>
          <a:lstStyle/>
          <a:p>
            <a:r>
              <a:rPr lang="en-US" dirty="0" smtClean="0"/>
              <a:t>The main menu of the app for Android </a:t>
            </a:r>
            <a:r>
              <a:rPr lang="en-US" dirty="0" err="1" smtClean="0"/>
              <a:t>smartphone</a:t>
            </a:r>
            <a:r>
              <a:rPr lang="en-US" dirty="0" smtClean="0"/>
              <a:t> and tablets</a:t>
            </a:r>
          </a:p>
        </p:txBody>
      </p:sp>
      <p:pic>
        <p:nvPicPr>
          <p:cNvPr id="1031" name="Picture 7" descr="D:\Data\Ostia Antica Documents\Images\Android Google Play Art\Art for PPT Presentation\Google Play High Res\screenshot1.png"/>
          <p:cNvPicPr>
            <a:picLocks noChangeAspect="1" noChangeArrowheads="1"/>
          </p:cNvPicPr>
          <p:nvPr/>
        </p:nvPicPr>
        <p:blipFill>
          <a:blip r:embed="rId2" cstate="print"/>
          <a:srcRect/>
          <a:stretch>
            <a:fillRect/>
          </a:stretch>
        </p:blipFill>
        <p:spPr bwMode="auto">
          <a:xfrm>
            <a:off x="838200" y="1981200"/>
            <a:ext cx="5638800" cy="3430783"/>
          </a:xfrm>
          <a:prstGeom prst="rect">
            <a:avLst/>
          </a:prstGeom>
          <a:noFill/>
        </p:spPr>
      </p:pic>
      <p:pic>
        <p:nvPicPr>
          <p:cNvPr id="1032" name="Picture 8" descr="D:\Data\Ostia Antica Documents\Images\Android Google Play Art\Art for PPT Presentation\Google Play 7 Inches\screenshot1.png"/>
          <p:cNvPicPr>
            <a:picLocks noChangeAspect="1" noChangeArrowheads="1"/>
          </p:cNvPicPr>
          <p:nvPr/>
        </p:nvPicPr>
        <p:blipFill>
          <a:blip r:embed="rId3" cstate="print"/>
          <a:srcRect/>
          <a:stretch>
            <a:fillRect/>
          </a:stretch>
        </p:blipFill>
        <p:spPr bwMode="auto">
          <a:xfrm>
            <a:off x="2743200" y="3581400"/>
            <a:ext cx="4219150" cy="2362200"/>
          </a:xfrm>
          <a:prstGeom prst="rect">
            <a:avLst/>
          </a:prstGeom>
          <a:noFill/>
        </p:spPr>
      </p:pic>
      <p:pic>
        <p:nvPicPr>
          <p:cNvPr id="1033" name="Picture 9" descr="D:\Data\Ostia Antica Documents\Images\Android Google Play Art\Art for PPT Presentation\Google Play Low Res\screenshot1.png"/>
          <p:cNvPicPr>
            <a:picLocks noChangeAspect="1" noChangeArrowheads="1"/>
          </p:cNvPicPr>
          <p:nvPr/>
        </p:nvPicPr>
        <p:blipFill>
          <a:blip r:embed="rId4" cstate="print"/>
          <a:srcRect/>
          <a:stretch>
            <a:fillRect/>
          </a:stretch>
        </p:blipFill>
        <p:spPr bwMode="auto">
          <a:xfrm>
            <a:off x="6248400" y="4267200"/>
            <a:ext cx="1335088" cy="191124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Specifications</a:t>
            </a:r>
            <a:endParaRPr lang="fr-CH" sz="3200" dirty="0"/>
          </a:p>
        </p:txBody>
      </p:sp>
      <p:sp>
        <p:nvSpPr>
          <p:cNvPr id="4" name="ZoneTexte 3"/>
          <p:cNvSpPr txBox="1"/>
          <p:nvPr/>
        </p:nvSpPr>
        <p:spPr>
          <a:xfrm>
            <a:off x="685800" y="1371601"/>
            <a:ext cx="7701261" cy="3416320"/>
          </a:xfrm>
          <a:prstGeom prst="rect">
            <a:avLst/>
          </a:prstGeom>
          <a:noFill/>
        </p:spPr>
        <p:txBody>
          <a:bodyPr wrap="square" rtlCol="0">
            <a:spAutoFit/>
          </a:bodyPr>
          <a:lstStyle/>
          <a:p>
            <a:pPr>
              <a:buFont typeface="Arial" pitchFamily="34" charset="0"/>
              <a:buChar char="•"/>
            </a:pPr>
            <a:r>
              <a:rPr lang="en-US" dirty="0" smtClean="0"/>
              <a:t> 3 Languages: </a:t>
            </a:r>
            <a:r>
              <a:rPr lang="en-US" dirty="0" err="1" smtClean="0"/>
              <a:t>english</a:t>
            </a:r>
            <a:r>
              <a:rPr lang="en-US" dirty="0" smtClean="0"/>
              <a:t>, </a:t>
            </a:r>
            <a:r>
              <a:rPr lang="en-US" dirty="0" err="1" smtClean="0"/>
              <a:t>french</a:t>
            </a:r>
            <a:r>
              <a:rPr lang="en-US" dirty="0" smtClean="0"/>
              <a:t> and </a:t>
            </a:r>
            <a:r>
              <a:rPr lang="en-US" dirty="0" err="1" smtClean="0"/>
              <a:t>italian</a:t>
            </a:r>
            <a:r>
              <a:rPr lang="en-US" dirty="0" smtClean="0"/>
              <a:t> selectable within the App</a:t>
            </a:r>
          </a:p>
          <a:p>
            <a:pPr>
              <a:buFont typeface="Arial" pitchFamily="34" charset="0"/>
              <a:buChar char="•"/>
            </a:pPr>
            <a:r>
              <a:rPr lang="en-US" dirty="0" smtClean="0"/>
              <a:t> 4 layouts with different color scheme selectable </a:t>
            </a:r>
            <a:r>
              <a:rPr lang="en-US" dirty="0" err="1" smtClean="0"/>
              <a:t>withing</a:t>
            </a:r>
            <a:r>
              <a:rPr lang="en-US" dirty="0" smtClean="0"/>
              <a:t> the App</a:t>
            </a:r>
          </a:p>
          <a:p>
            <a:pPr>
              <a:buFont typeface="Arial" pitchFamily="34" charset="0"/>
              <a:buChar char="•"/>
            </a:pPr>
            <a:r>
              <a:rPr lang="en-US" dirty="0" smtClean="0"/>
              <a:t> </a:t>
            </a:r>
            <a:r>
              <a:rPr lang="en-US" dirty="0" err="1" smtClean="0"/>
              <a:t>Listview</a:t>
            </a:r>
            <a:r>
              <a:rPr lang="en-US" dirty="0" smtClean="0"/>
              <a:t> architecture for small </a:t>
            </a:r>
            <a:r>
              <a:rPr lang="en-US" dirty="0" err="1" smtClean="0"/>
              <a:t>smartphone</a:t>
            </a:r>
            <a:endParaRPr lang="en-US" dirty="0" smtClean="0"/>
          </a:p>
          <a:p>
            <a:pPr>
              <a:buFont typeface="Arial" pitchFamily="34" charset="0"/>
              <a:buChar char="•"/>
            </a:pPr>
            <a:r>
              <a:rPr lang="en-US" dirty="0" smtClean="0"/>
              <a:t> Master detail architecture for large </a:t>
            </a:r>
            <a:r>
              <a:rPr lang="en-US" dirty="0" err="1" smtClean="0"/>
              <a:t>smartphone</a:t>
            </a:r>
            <a:r>
              <a:rPr lang="en-US" dirty="0" smtClean="0"/>
              <a:t> and tablets</a:t>
            </a:r>
          </a:p>
          <a:p>
            <a:pPr>
              <a:buFont typeface="Arial" pitchFamily="34" charset="0"/>
              <a:buChar char="•"/>
            </a:pPr>
            <a:r>
              <a:rPr lang="en-US" dirty="0" smtClean="0"/>
              <a:t> Unified application for Android marketplace</a:t>
            </a:r>
          </a:p>
          <a:p>
            <a:pPr>
              <a:buFont typeface="Arial" pitchFamily="34" charset="0"/>
              <a:buChar char="•"/>
            </a:pPr>
            <a:r>
              <a:rPr lang="en-US" dirty="0" smtClean="0"/>
              <a:t> Content in HTML</a:t>
            </a:r>
          </a:p>
          <a:p>
            <a:pPr>
              <a:buFont typeface="Arial" pitchFamily="34" charset="0"/>
              <a:buChar char="•"/>
            </a:pPr>
            <a:r>
              <a:rPr lang="en-US" dirty="0" smtClean="0"/>
              <a:t> Picture Gallery</a:t>
            </a:r>
          </a:p>
          <a:p>
            <a:pPr>
              <a:buFont typeface="Arial" pitchFamily="34" charset="0"/>
              <a:buChar char="•"/>
            </a:pPr>
            <a:r>
              <a:rPr lang="en-US" dirty="0" smtClean="0"/>
              <a:t> Suggestion of three different itineraries</a:t>
            </a:r>
          </a:p>
          <a:p>
            <a:pPr>
              <a:buFont typeface="Arial" pitchFamily="34" charset="0"/>
              <a:buChar char="•"/>
            </a:pPr>
            <a:r>
              <a:rPr lang="en-US" dirty="0" smtClean="0"/>
              <a:t> Monuments </a:t>
            </a:r>
            <a:r>
              <a:rPr lang="en-US" dirty="0" err="1" smtClean="0"/>
              <a:t>geolocalization</a:t>
            </a:r>
            <a:r>
              <a:rPr lang="en-US" dirty="0" smtClean="0"/>
              <a:t> </a:t>
            </a:r>
          </a:p>
          <a:p>
            <a:pPr>
              <a:buFont typeface="Arial" pitchFamily="34" charset="0"/>
              <a:buChar char="•"/>
            </a:pPr>
            <a:r>
              <a:rPr lang="en-US" dirty="0" smtClean="0"/>
              <a:t> Custom Artwork</a:t>
            </a:r>
          </a:p>
          <a:p>
            <a:pPr>
              <a:buFont typeface="Arial" pitchFamily="34" charset="0"/>
              <a:buChar char="•"/>
            </a:pPr>
            <a:r>
              <a:rPr lang="en-US" dirty="0" smtClean="0"/>
              <a:t> Zoom full screen for images</a:t>
            </a:r>
          </a:p>
          <a:p>
            <a:pPr>
              <a:buFont typeface="Arial" pitchFamily="34" charset="0"/>
              <a:buChar char="•"/>
            </a:pPr>
            <a:r>
              <a:rPr lang="en-US" dirty="0" smtClean="0"/>
              <a:t> Rotation support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Application Architecture</a:t>
            </a:r>
            <a:endParaRPr lang="fr-CH" sz="3200" dirty="0"/>
          </a:p>
        </p:txBody>
      </p:sp>
      <p:sp>
        <p:nvSpPr>
          <p:cNvPr id="5" name="ZoneTexte 4"/>
          <p:cNvSpPr txBox="1"/>
          <p:nvPr/>
        </p:nvSpPr>
        <p:spPr>
          <a:xfrm>
            <a:off x="685800" y="1295400"/>
            <a:ext cx="7701261" cy="646331"/>
          </a:xfrm>
          <a:prstGeom prst="rect">
            <a:avLst/>
          </a:prstGeom>
          <a:noFill/>
        </p:spPr>
        <p:txBody>
          <a:bodyPr wrap="square" rtlCol="0">
            <a:spAutoFit/>
          </a:bodyPr>
          <a:lstStyle/>
          <a:p>
            <a:r>
              <a:rPr lang="en-US" dirty="0" smtClean="0"/>
              <a:t>The app uses a unified interface that adapts to screen resolution. This has been implemented using Android Configuration Qualifiers</a:t>
            </a:r>
          </a:p>
        </p:txBody>
      </p:sp>
      <p:pic>
        <p:nvPicPr>
          <p:cNvPr id="2" name="Picture 2" descr="D:\Data\Ostia Antica Documents\Images\Android Google Play Art\Art for PPT Presentation\Google Play Low Res\screenshot1.png"/>
          <p:cNvPicPr>
            <a:picLocks noChangeAspect="1" noChangeArrowheads="1"/>
          </p:cNvPicPr>
          <p:nvPr/>
        </p:nvPicPr>
        <p:blipFill>
          <a:blip r:embed="rId2" cstate="print"/>
          <a:srcRect/>
          <a:stretch>
            <a:fillRect/>
          </a:stretch>
        </p:blipFill>
        <p:spPr bwMode="auto">
          <a:xfrm>
            <a:off x="609600" y="2362200"/>
            <a:ext cx="2173288" cy="3111164"/>
          </a:xfrm>
          <a:prstGeom prst="rect">
            <a:avLst/>
          </a:prstGeom>
          <a:noFill/>
        </p:spPr>
      </p:pic>
      <p:pic>
        <p:nvPicPr>
          <p:cNvPr id="2052" name="Picture 4"/>
          <p:cNvPicPr>
            <a:picLocks noChangeAspect="1" noChangeArrowheads="1"/>
          </p:cNvPicPr>
          <p:nvPr/>
        </p:nvPicPr>
        <p:blipFill>
          <a:blip r:embed="rId3" cstate="print"/>
          <a:srcRect/>
          <a:stretch>
            <a:fillRect/>
          </a:stretch>
        </p:blipFill>
        <p:spPr bwMode="auto">
          <a:xfrm>
            <a:off x="3657600" y="2057400"/>
            <a:ext cx="3400425" cy="3680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Application Architecture for </a:t>
            </a:r>
            <a:r>
              <a:rPr lang="fr-CH" sz="3200" dirty="0" err="1" smtClean="0"/>
              <a:t>Tablets</a:t>
            </a:r>
            <a:endParaRPr lang="fr-CH" sz="3200" dirty="0"/>
          </a:p>
        </p:txBody>
      </p:sp>
      <p:sp>
        <p:nvSpPr>
          <p:cNvPr id="5" name="ZoneTexte 4"/>
          <p:cNvSpPr txBox="1"/>
          <p:nvPr/>
        </p:nvSpPr>
        <p:spPr>
          <a:xfrm>
            <a:off x="685800" y="1371601"/>
            <a:ext cx="7701261" cy="1200329"/>
          </a:xfrm>
          <a:prstGeom prst="rect">
            <a:avLst/>
          </a:prstGeom>
          <a:noFill/>
        </p:spPr>
        <p:txBody>
          <a:bodyPr wrap="square" rtlCol="0">
            <a:spAutoFit/>
          </a:bodyPr>
          <a:lstStyle/>
          <a:p>
            <a:r>
              <a:rPr lang="en-US" dirty="0" smtClean="0"/>
              <a:t>For large </a:t>
            </a:r>
            <a:r>
              <a:rPr lang="en-US" dirty="0" err="1" smtClean="0"/>
              <a:t>Smartphones</a:t>
            </a:r>
            <a:r>
              <a:rPr lang="en-US" dirty="0" smtClean="0"/>
              <a:t> or Tablet the application uses the Landscape mode in Master/Detail configuration. On the left side of the screen a </a:t>
            </a:r>
            <a:r>
              <a:rPr lang="en-US" dirty="0" err="1" smtClean="0"/>
              <a:t>Listview</a:t>
            </a:r>
            <a:r>
              <a:rPr lang="en-US" dirty="0" smtClean="0"/>
              <a:t> displays the items, while the detail of the selected item is displayed on the Right side of the screen.</a:t>
            </a:r>
          </a:p>
        </p:txBody>
      </p:sp>
      <p:pic>
        <p:nvPicPr>
          <p:cNvPr id="3074" name="Picture 2" descr="D:\Data\Ostia Antica Documents\Images\Android Google Play Art\Art for PPT Presentation\Google Play High Res\screenshot1.png"/>
          <p:cNvPicPr>
            <a:picLocks noChangeAspect="1" noChangeArrowheads="1"/>
          </p:cNvPicPr>
          <p:nvPr/>
        </p:nvPicPr>
        <p:blipFill>
          <a:blip r:embed="rId2" cstate="print"/>
          <a:srcRect/>
          <a:stretch>
            <a:fillRect/>
          </a:stretch>
        </p:blipFill>
        <p:spPr bwMode="auto">
          <a:xfrm>
            <a:off x="1828800" y="2514600"/>
            <a:ext cx="5724525" cy="348294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Data\Ostia Antica Documents\Images\Android Google Play Art\Art for PPT Presentation\Layouts\MT2.jpg"/>
          <p:cNvPicPr>
            <a:picLocks noChangeAspect="1" noChangeArrowheads="1"/>
          </p:cNvPicPr>
          <p:nvPr/>
        </p:nvPicPr>
        <p:blipFill>
          <a:blip r:embed="rId2" cstate="print"/>
          <a:srcRect/>
          <a:stretch>
            <a:fillRect/>
          </a:stretch>
        </p:blipFill>
        <p:spPr bwMode="auto">
          <a:xfrm>
            <a:off x="2667000" y="3048000"/>
            <a:ext cx="1676400" cy="2406126"/>
          </a:xfrm>
          <a:prstGeom prst="rect">
            <a:avLst/>
          </a:prstGeom>
          <a:noFill/>
        </p:spPr>
      </p:pic>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Layouts</a:t>
            </a:r>
            <a:endParaRPr lang="fr-CH" sz="3200" dirty="0"/>
          </a:p>
        </p:txBody>
      </p:sp>
      <p:sp>
        <p:nvSpPr>
          <p:cNvPr id="8" name="ZoneTexte 7"/>
          <p:cNvSpPr txBox="1"/>
          <p:nvPr/>
        </p:nvSpPr>
        <p:spPr>
          <a:xfrm>
            <a:off x="685800" y="1182469"/>
            <a:ext cx="7701261" cy="646331"/>
          </a:xfrm>
          <a:prstGeom prst="rect">
            <a:avLst/>
          </a:prstGeom>
          <a:noFill/>
        </p:spPr>
        <p:txBody>
          <a:bodyPr wrap="square" rtlCol="0">
            <a:spAutoFit/>
          </a:bodyPr>
          <a:lstStyle/>
          <a:p>
            <a:r>
              <a:rPr lang="en-US" dirty="0" smtClean="0"/>
              <a:t>The application offers 4 different layouts for a optimal contrast in darkness or strong lightning. The layouts can be switched directly from the interface.</a:t>
            </a:r>
          </a:p>
        </p:txBody>
      </p:sp>
      <p:sp>
        <p:nvSpPr>
          <p:cNvPr id="34" name="Rectangle 33"/>
          <p:cNvSpPr/>
          <p:nvPr/>
        </p:nvSpPr>
        <p:spPr>
          <a:xfrm>
            <a:off x="304800" y="5791200"/>
            <a:ext cx="1752600"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CH" dirty="0" smtClean="0"/>
              <a:t>Black </a:t>
            </a:r>
            <a:r>
              <a:rPr lang="fr-CH" dirty="0" err="1" smtClean="0"/>
              <a:t>Elegance</a:t>
            </a:r>
            <a:endParaRPr lang="fr-CH" dirty="0"/>
          </a:p>
        </p:txBody>
      </p:sp>
      <p:sp>
        <p:nvSpPr>
          <p:cNvPr id="35" name="Rectangle 34"/>
          <p:cNvSpPr/>
          <p:nvPr/>
        </p:nvSpPr>
        <p:spPr>
          <a:xfrm>
            <a:off x="2514600" y="5791200"/>
            <a:ext cx="1752600"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CH" dirty="0" smtClean="0"/>
              <a:t>Modern </a:t>
            </a:r>
            <a:r>
              <a:rPr lang="fr-CH" dirty="0" err="1" smtClean="0"/>
              <a:t>Touch</a:t>
            </a:r>
            <a:endParaRPr lang="fr-CH" dirty="0"/>
          </a:p>
        </p:txBody>
      </p:sp>
      <p:sp>
        <p:nvSpPr>
          <p:cNvPr id="36" name="Rectangle 35"/>
          <p:cNvSpPr/>
          <p:nvPr/>
        </p:nvSpPr>
        <p:spPr>
          <a:xfrm>
            <a:off x="4724400" y="5791200"/>
            <a:ext cx="1752600"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CH" dirty="0" err="1" smtClean="0"/>
              <a:t>Pompei</a:t>
            </a:r>
            <a:r>
              <a:rPr lang="fr-CH" dirty="0" smtClean="0"/>
              <a:t> Style</a:t>
            </a:r>
            <a:endParaRPr lang="fr-CH" dirty="0"/>
          </a:p>
        </p:txBody>
      </p:sp>
      <p:sp>
        <p:nvSpPr>
          <p:cNvPr id="37" name="Rectangle 36"/>
          <p:cNvSpPr/>
          <p:nvPr/>
        </p:nvSpPr>
        <p:spPr>
          <a:xfrm>
            <a:off x="6934200" y="5791200"/>
            <a:ext cx="1752600"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CH" dirty="0" smtClean="0"/>
              <a:t>Roman </a:t>
            </a:r>
            <a:r>
              <a:rPr lang="fr-CH" dirty="0" err="1" smtClean="0"/>
              <a:t>Era</a:t>
            </a:r>
            <a:endParaRPr lang="fr-CH" dirty="0"/>
          </a:p>
        </p:txBody>
      </p:sp>
      <p:pic>
        <p:nvPicPr>
          <p:cNvPr id="4099" name="Picture 3" descr="D:\Data\Ostia Antica Documents\Images\Android Google Play Art\Art for PPT Presentation\Layouts\BE2.jpg"/>
          <p:cNvPicPr>
            <a:picLocks noChangeAspect="1" noChangeArrowheads="1"/>
          </p:cNvPicPr>
          <p:nvPr/>
        </p:nvPicPr>
        <p:blipFill>
          <a:blip r:embed="rId3" cstate="print"/>
          <a:srcRect/>
          <a:stretch>
            <a:fillRect/>
          </a:stretch>
        </p:blipFill>
        <p:spPr bwMode="auto">
          <a:xfrm>
            <a:off x="533400" y="3048000"/>
            <a:ext cx="1645794" cy="2362200"/>
          </a:xfrm>
          <a:prstGeom prst="rect">
            <a:avLst/>
          </a:prstGeom>
          <a:noFill/>
        </p:spPr>
      </p:pic>
      <p:pic>
        <p:nvPicPr>
          <p:cNvPr id="2" name="Picture 2" descr="D:\Data\Ostia Antica Documents\Images\Android Google Play Art\Art for PPT Presentation\Layouts\BE1.jpg"/>
          <p:cNvPicPr>
            <a:picLocks noChangeAspect="1" noChangeArrowheads="1"/>
          </p:cNvPicPr>
          <p:nvPr/>
        </p:nvPicPr>
        <p:blipFill>
          <a:blip r:embed="rId4" cstate="print"/>
          <a:srcRect/>
          <a:stretch>
            <a:fillRect/>
          </a:stretch>
        </p:blipFill>
        <p:spPr bwMode="auto">
          <a:xfrm>
            <a:off x="152400" y="2133600"/>
            <a:ext cx="1662841" cy="2386666"/>
          </a:xfrm>
          <a:prstGeom prst="rect">
            <a:avLst/>
          </a:prstGeom>
          <a:noFill/>
        </p:spPr>
      </p:pic>
      <p:pic>
        <p:nvPicPr>
          <p:cNvPr id="4" name="Picture 4" descr="D:\Data\Ostia Antica Documents\Images\Android Google Play Art\Art for PPT Presentation\Layouts\MT1.jpg"/>
          <p:cNvPicPr>
            <a:picLocks noChangeAspect="1" noChangeArrowheads="1"/>
          </p:cNvPicPr>
          <p:nvPr/>
        </p:nvPicPr>
        <p:blipFill>
          <a:blip r:embed="rId5" cstate="print"/>
          <a:srcRect/>
          <a:stretch>
            <a:fillRect/>
          </a:stretch>
        </p:blipFill>
        <p:spPr bwMode="auto">
          <a:xfrm>
            <a:off x="2362200" y="2133600"/>
            <a:ext cx="1645795" cy="2362200"/>
          </a:xfrm>
          <a:prstGeom prst="rect">
            <a:avLst/>
          </a:prstGeom>
          <a:noFill/>
        </p:spPr>
      </p:pic>
      <p:pic>
        <p:nvPicPr>
          <p:cNvPr id="4103" name="Picture 7" descr="D:\Data\Ostia Antica Documents\Images\Android Google Play Art\Art for PPT Presentation\Layouts\PS2.jpg"/>
          <p:cNvPicPr>
            <a:picLocks noChangeAspect="1" noChangeArrowheads="1"/>
          </p:cNvPicPr>
          <p:nvPr/>
        </p:nvPicPr>
        <p:blipFill>
          <a:blip r:embed="rId6" cstate="print"/>
          <a:srcRect/>
          <a:stretch>
            <a:fillRect/>
          </a:stretch>
        </p:blipFill>
        <p:spPr bwMode="auto">
          <a:xfrm>
            <a:off x="4953000" y="3048000"/>
            <a:ext cx="1676400" cy="2406127"/>
          </a:xfrm>
          <a:prstGeom prst="rect">
            <a:avLst/>
          </a:prstGeom>
          <a:noFill/>
        </p:spPr>
      </p:pic>
      <p:pic>
        <p:nvPicPr>
          <p:cNvPr id="4102" name="Picture 6" descr="D:\Data\Ostia Antica Documents\Images\Android Google Play Art\Art for PPT Presentation\Layouts\PS1.jpg"/>
          <p:cNvPicPr>
            <a:picLocks noChangeAspect="1" noChangeArrowheads="1"/>
          </p:cNvPicPr>
          <p:nvPr/>
        </p:nvPicPr>
        <p:blipFill>
          <a:blip r:embed="rId7" cstate="print"/>
          <a:srcRect/>
          <a:stretch>
            <a:fillRect/>
          </a:stretch>
        </p:blipFill>
        <p:spPr bwMode="auto">
          <a:xfrm>
            <a:off x="4648200" y="2133600"/>
            <a:ext cx="1645795" cy="2362200"/>
          </a:xfrm>
          <a:prstGeom prst="rect">
            <a:avLst/>
          </a:prstGeom>
          <a:noFill/>
        </p:spPr>
      </p:pic>
      <p:pic>
        <p:nvPicPr>
          <p:cNvPr id="4105" name="Picture 9" descr="D:\Data\Ostia Antica Documents\Images\Android Google Play Art\Art for PPT Presentation\Layouts\RE2.jpg"/>
          <p:cNvPicPr>
            <a:picLocks noChangeAspect="1" noChangeArrowheads="1"/>
          </p:cNvPicPr>
          <p:nvPr/>
        </p:nvPicPr>
        <p:blipFill>
          <a:blip r:embed="rId8" cstate="print"/>
          <a:srcRect/>
          <a:stretch>
            <a:fillRect/>
          </a:stretch>
        </p:blipFill>
        <p:spPr bwMode="auto">
          <a:xfrm>
            <a:off x="7239000" y="3048000"/>
            <a:ext cx="1645795" cy="2362200"/>
          </a:xfrm>
          <a:prstGeom prst="rect">
            <a:avLst/>
          </a:prstGeom>
          <a:noFill/>
        </p:spPr>
      </p:pic>
      <p:pic>
        <p:nvPicPr>
          <p:cNvPr id="4104" name="Picture 8" descr="D:\Data\Ostia Antica Documents\Images\Android Google Play Art\Art for PPT Presentation\Layouts\RE1.jpg"/>
          <p:cNvPicPr>
            <a:picLocks noChangeAspect="1" noChangeArrowheads="1"/>
          </p:cNvPicPr>
          <p:nvPr/>
        </p:nvPicPr>
        <p:blipFill>
          <a:blip r:embed="rId9" cstate="print"/>
          <a:srcRect/>
          <a:stretch>
            <a:fillRect/>
          </a:stretch>
        </p:blipFill>
        <p:spPr bwMode="auto">
          <a:xfrm>
            <a:off x="6934200" y="2133600"/>
            <a:ext cx="1645795" cy="2362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Layout</a:t>
            </a:r>
            <a:r>
              <a:rPr lang="fr-CH" sz="3200" dirty="0" smtClean="0"/>
              <a:t> </a:t>
            </a:r>
            <a:r>
              <a:rPr lang="fr-CH" sz="3200" dirty="0" err="1" smtClean="0"/>
              <a:t>Implementation</a:t>
            </a:r>
            <a:endParaRPr lang="fr-CH" sz="3200" dirty="0"/>
          </a:p>
        </p:txBody>
      </p:sp>
      <p:sp>
        <p:nvSpPr>
          <p:cNvPr id="8" name="ZoneTexte 7"/>
          <p:cNvSpPr txBox="1"/>
          <p:nvPr/>
        </p:nvSpPr>
        <p:spPr>
          <a:xfrm>
            <a:off x="685800" y="1182469"/>
            <a:ext cx="7701261" cy="1200329"/>
          </a:xfrm>
          <a:prstGeom prst="rect">
            <a:avLst/>
          </a:prstGeom>
          <a:noFill/>
        </p:spPr>
        <p:txBody>
          <a:bodyPr wrap="square" rtlCol="0">
            <a:spAutoFit/>
          </a:bodyPr>
          <a:lstStyle/>
          <a:p>
            <a:r>
              <a:rPr lang="en-US" dirty="0" smtClean="0"/>
              <a:t>Layout have been implemented using the Android Theme functionality. The Theme allows developers to customize any elements of the interface and even to change the Theme runtime. The theme definition  is stored in the file theme.xml located in the values folder.</a:t>
            </a:r>
          </a:p>
        </p:txBody>
      </p:sp>
      <p:pic>
        <p:nvPicPr>
          <p:cNvPr id="44035" name="Picture 3"/>
          <p:cNvPicPr>
            <a:picLocks noChangeAspect="1" noChangeArrowheads="1"/>
          </p:cNvPicPr>
          <p:nvPr/>
        </p:nvPicPr>
        <p:blipFill>
          <a:blip r:embed="rId2" cstate="print"/>
          <a:srcRect/>
          <a:stretch>
            <a:fillRect/>
          </a:stretch>
        </p:blipFill>
        <p:spPr bwMode="auto">
          <a:xfrm>
            <a:off x="4419600" y="2209800"/>
            <a:ext cx="3481388" cy="3941453"/>
          </a:xfrm>
          <a:prstGeom prst="rect">
            <a:avLst/>
          </a:prstGeom>
          <a:noFill/>
          <a:ln w="9525">
            <a:noFill/>
            <a:miter lim="800000"/>
            <a:headEnd/>
            <a:tailEnd/>
          </a:ln>
        </p:spPr>
      </p:pic>
      <p:sp>
        <p:nvSpPr>
          <p:cNvPr id="7" name="ZoneTexte 6"/>
          <p:cNvSpPr txBox="1"/>
          <p:nvPr/>
        </p:nvSpPr>
        <p:spPr>
          <a:xfrm>
            <a:off x="1143000" y="2667000"/>
            <a:ext cx="3200400" cy="2585323"/>
          </a:xfrm>
          <a:prstGeom prst="rect">
            <a:avLst/>
          </a:prstGeom>
          <a:noFill/>
        </p:spPr>
        <p:txBody>
          <a:bodyPr wrap="square" rtlCol="0">
            <a:spAutoFit/>
          </a:bodyPr>
          <a:lstStyle/>
          <a:p>
            <a:r>
              <a:rPr lang="en-US" dirty="0" smtClean="0"/>
              <a:t>Each theme define, for a given property name (e.g. </a:t>
            </a:r>
            <a:r>
              <a:rPr lang="en-US" dirty="0" err="1" smtClean="0"/>
              <a:t>textColor</a:t>
            </a:r>
            <a:r>
              <a:rPr lang="en-US" dirty="0" smtClean="0"/>
              <a:t>) a different value stored in the styles.xml file. So, if the </a:t>
            </a:r>
            <a:r>
              <a:rPr lang="en-US" dirty="0" err="1" smtClean="0"/>
              <a:t>Theme.Black_Elegance</a:t>
            </a:r>
            <a:r>
              <a:rPr lang="en-US" dirty="0" smtClean="0"/>
              <a:t> is selected, the </a:t>
            </a:r>
            <a:r>
              <a:rPr lang="en-US" dirty="0" err="1" smtClean="0"/>
              <a:t>textColor</a:t>
            </a:r>
            <a:r>
              <a:rPr lang="en-US" dirty="0" smtClean="0"/>
              <a:t> point to the value  defined in </a:t>
            </a:r>
            <a:r>
              <a:rPr lang="en-US" dirty="0" err="1" smtClean="0"/>
              <a:t>textColor_be</a:t>
            </a:r>
            <a:r>
              <a:rPr lang="en-US" dirty="0" smtClean="0"/>
              <a:t> stored in the file styles.xml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381000" y="1219200"/>
            <a:ext cx="8229600" cy="5055214"/>
          </a:xfrm>
          <a:prstGeom prst="rect">
            <a:avLst/>
          </a:prstGeom>
          <a:noFill/>
          <a:ln w="9525">
            <a:noFill/>
            <a:miter lim="800000"/>
            <a:headEnd/>
            <a:tailEnd/>
          </a:ln>
        </p:spPr>
      </p:pic>
      <p:sp>
        <p:nvSpPr>
          <p:cNvPr id="6" name="Titre 5"/>
          <p:cNvSpPr txBox="1">
            <a:spLocks noGrp="1"/>
          </p:cNvSpPr>
          <p:nvPr>
            <p:ph type="title"/>
          </p:nvPr>
        </p:nvSpPr>
        <p:spPr>
          <a:prstGeom prst="rect">
            <a:avLst/>
          </a:prstGeom>
          <a:noFill/>
        </p:spPr>
        <p:txBody>
          <a:bodyPr wrap="square" rtlCol="0">
            <a:spAutoFit/>
          </a:bodyPr>
          <a:lstStyle/>
          <a:p>
            <a:pPr algn="ctr"/>
            <a:r>
              <a:rPr lang="fr-CH" sz="3200" dirty="0" err="1" smtClean="0"/>
              <a:t>Layout</a:t>
            </a:r>
            <a:r>
              <a:rPr lang="fr-CH" sz="3200" dirty="0" smtClean="0"/>
              <a:t> </a:t>
            </a:r>
            <a:r>
              <a:rPr lang="fr-CH" sz="3200" dirty="0" err="1" smtClean="0"/>
              <a:t>Implementation</a:t>
            </a:r>
            <a:endParaRPr lang="fr-CH"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txBox="1">
            <a:spLocks noGrp="1"/>
          </p:cNvSpPr>
          <p:nvPr>
            <p:ph type="title"/>
          </p:nvPr>
        </p:nvSpPr>
        <p:spPr>
          <a:xfrm>
            <a:off x="457200" y="553750"/>
            <a:ext cx="8229600" cy="584775"/>
          </a:xfrm>
          <a:prstGeom prst="rect">
            <a:avLst/>
          </a:prstGeom>
          <a:noFill/>
        </p:spPr>
        <p:txBody>
          <a:bodyPr wrap="square" rtlCol="0">
            <a:spAutoFit/>
          </a:bodyPr>
          <a:lstStyle/>
          <a:p>
            <a:pPr algn="ctr"/>
            <a:r>
              <a:rPr lang="fr-CH" sz="3200" dirty="0" smtClean="0"/>
              <a:t>Custom HTML Tags</a:t>
            </a:r>
            <a:endParaRPr lang="fr-CH" sz="3200" dirty="0"/>
          </a:p>
        </p:txBody>
      </p:sp>
      <p:sp>
        <p:nvSpPr>
          <p:cNvPr id="4" name="ZoneTexte 3"/>
          <p:cNvSpPr txBox="1"/>
          <p:nvPr/>
        </p:nvSpPr>
        <p:spPr>
          <a:xfrm>
            <a:off x="685800" y="1182469"/>
            <a:ext cx="7701261" cy="923330"/>
          </a:xfrm>
          <a:prstGeom prst="rect">
            <a:avLst/>
          </a:prstGeom>
          <a:noFill/>
        </p:spPr>
        <p:txBody>
          <a:bodyPr wrap="square" rtlCol="0">
            <a:spAutoFit/>
          </a:bodyPr>
          <a:lstStyle/>
          <a:p>
            <a:r>
              <a:rPr lang="en-US" dirty="0" smtClean="0"/>
              <a:t>The app uses standard HTML to display content. Nevertheless, we want to intercept the click event to allow zooming images in a different Activity. This can be done by enabling the JavaScript execution for the </a:t>
            </a:r>
            <a:r>
              <a:rPr lang="en-US" dirty="0" err="1" smtClean="0"/>
              <a:t>webview</a:t>
            </a:r>
            <a:r>
              <a:rPr lang="en-US" dirty="0" smtClean="0"/>
              <a:t>.</a:t>
            </a:r>
          </a:p>
        </p:txBody>
      </p:sp>
      <p:pic>
        <p:nvPicPr>
          <p:cNvPr id="46082" name="Picture 2"/>
          <p:cNvPicPr>
            <a:picLocks noChangeAspect="1" noChangeArrowheads="1"/>
          </p:cNvPicPr>
          <p:nvPr/>
        </p:nvPicPr>
        <p:blipFill>
          <a:blip r:embed="rId2" cstate="print"/>
          <a:srcRect/>
          <a:stretch>
            <a:fillRect/>
          </a:stretch>
        </p:blipFill>
        <p:spPr bwMode="auto">
          <a:xfrm>
            <a:off x="838200" y="2438400"/>
            <a:ext cx="7904136" cy="1524000"/>
          </a:xfrm>
          <a:prstGeom prst="rect">
            <a:avLst/>
          </a:prstGeom>
          <a:noFill/>
          <a:ln w="9525">
            <a:noFill/>
            <a:miter lim="800000"/>
            <a:headEnd/>
            <a:tailEnd/>
          </a:ln>
        </p:spPr>
      </p:pic>
      <p:sp>
        <p:nvSpPr>
          <p:cNvPr id="7" name="ZoneTexte 6"/>
          <p:cNvSpPr txBox="1"/>
          <p:nvPr/>
        </p:nvSpPr>
        <p:spPr>
          <a:xfrm>
            <a:off x="762000" y="4343400"/>
            <a:ext cx="7701261" cy="646331"/>
          </a:xfrm>
          <a:prstGeom prst="rect">
            <a:avLst/>
          </a:prstGeom>
          <a:noFill/>
        </p:spPr>
        <p:txBody>
          <a:bodyPr wrap="square" rtlCol="0">
            <a:spAutoFit/>
          </a:bodyPr>
          <a:lstStyle/>
          <a:p>
            <a:r>
              <a:rPr lang="en-US" dirty="0" smtClean="0"/>
              <a:t>The </a:t>
            </a:r>
            <a:r>
              <a:rPr lang="en-US" dirty="0" err="1" smtClean="0"/>
              <a:t>jsInterface</a:t>
            </a:r>
            <a:r>
              <a:rPr lang="en-US" dirty="0" smtClean="0"/>
              <a:t> is an instance of </a:t>
            </a:r>
            <a:r>
              <a:rPr lang="en-US" dirty="0" err="1" smtClean="0"/>
              <a:t>JavaScriptInterface</a:t>
            </a:r>
            <a:r>
              <a:rPr lang="en-US" dirty="0" smtClean="0"/>
              <a:t>, a custom class that can be used to define the methods that can be called via </a:t>
            </a:r>
            <a:r>
              <a:rPr lang="en-US" dirty="0" err="1" smtClean="0"/>
              <a:t>javascript</a:t>
            </a:r>
            <a:r>
              <a:rPr lang="en-US"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5"/>
          <p:cNvSpPr txBox="1">
            <a:spLocks noGrp="1"/>
          </p:cNvSpPr>
          <p:nvPr>
            <p:ph type="title"/>
          </p:nvPr>
        </p:nvSpPr>
        <p:spPr>
          <a:xfrm>
            <a:off x="457200" y="553750"/>
            <a:ext cx="8229600" cy="584775"/>
          </a:xfrm>
          <a:prstGeom prst="rect">
            <a:avLst/>
          </a:prstGeom>
          <a:noFill/>
        </p:spPr>
        <p:txBody>
          <a:bodyPr wrap="square" rtlCol="0">
            <a:spAutoFit/>
          </a:bodyPr>
          <a:lstStyle/>
          <a:p>
            <a:pPr algn="ctr"/>
            <a:r>
              <a:rPr lang="fr-CH" sz="3200" dirty="0" smtClean="0"/>
              <a:t>Custom HTML Tags</a:t>
            </a:r>
            <a:endParaRPr lang="fr-CH" sz="3200" dirty="0"/>
          </a:p>
        </p:txBody>
      </p:sp>
      <p:pic>
        <p:nvPicPr>
          <p:cNvPr id="47106" name="Picture 2"/>
          <p:cNvPicPr>
            <a:picLocks noChangeAspect="1" noChangeArrowheads="1"/>
          </p:cNvPicPr>
          <p:nvPr/>
        </p:nvPicPr>
        <p:blipFill>
          <a:blip r:embed="rId2" cstate="print"/>
          <a:srcRect/>
          <a:stretch>
            <a:fillRect/>
          </a:stretch>
        </p:blipFill>
        <p:spPr bwMode="auto">
          <a:xfrm>
            <a:off x="609600" y="1752600"/>
            <a:ext cx="4829175" cy="2619375"/>
          </a:xfrm>
          <a:prstGeom prst="rect">
            <a:avLst/>
          </a:prstGeom>
          <a:noFill/>
          <a:ln w="9525">
            <a:noFill/>
            <a:miter lim="800000"/>
            <a:headEnd/>
            <a:tailEnd/>
          </a:ln>
        </p:spPr>
      </p:pic>
      <p:sp>
        <p:nvSpPr>
          <p:cNvPr id="6" name="ZoneTexte 5"/>
          <p:cNvSpPr txBox="1"/>
          <p:nvPr/>
        </p:nvSpPr>
        <p:spPr>
          <a:xfrm>
            <a:off x="685800" y="1182469"/>
            <a:ext cx="7701261" cy="646331"/>
          </a:xfrm>
          <a:prstGeom prst="rect">
            <a:avLst/>
          </a:prstGeom>
          <a:noFill/>
        </p:spPr>
        <p:txBody>
          <a:bodyPr wrap="square" rtlCol="0">
            <a:spAutoFit/>
          </a:bodyPr>
          <a:lstStyle/>
          <a:p>
            <a:r>
              <a:rPr lang="en-US" dirty="0" smtClean="0"/>
              <a:t>In this class we find the method </a:t>
            </a:r>
            <a:r>
              <a:rPr lang="en-US" dirty="0" err="1" smtClean="0"/>
              <a:t>showImage</a:t>
            </a:r>
            <a:r>
              <a:rPr lang="en-US" dirty="0" smtClean="0"/>
              <a:t> that take a String argument as parameter.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5"/>
          <p:cNvSpPr txBox="1">
            <a:spLocks noGrp="1"/>
          </p:cNvSpPr>
          <p:nvPr>
            <p:ph type="title"/>
          </p:nvPr>
        </p:nvSpPr>
        <p:spPr>
          <a:xfrm>
            <a:off x="457200" y="553750"/>
            <a:ext cx="8229600" cy="584775"/>
          </a:xfrm>
          <a:prstGeom prst="rect">
            <a:avLst/>
          </a:prstGeom>
          <a:noFill/>
        </p:spPr>
        <p:txBody>
          <a:bodyPr wrap="square" rtlCol="0">
            <a:spAutoFit/>
          </a:bodyPr>
          <a:lstStyle/>
          <a:p>
            <a:pPr algn="ctr"/>
            <a:r>
              <a:rPr lang="fr-CH" sz="3200" dirty="0" smtClean="0"/>
              <a:t>Custom HTML Tags</a:t>
            </a:r>
            <a:endParaRPr lang="fr-CH" sz="3200" dirty="0"/>
          </a:p>
        </p:txBody>
      </p:sp>
      <p:pic>
        <p:nvPicPr>
          <p:cNvPr id="47106" name="Picture 2"/>
          <p:cNvPicPr>
            <a:picLocks noChangeAspect="1" noChangeArrowheads="1"/>
          </p:cNvPicPr>
          <p:nvPr/>
        </p:nvPicPr>
        <p:blipFill>
          <a:blip r:embed="rId2" cstate="print"/>
          <a:srcRect/>
          <a:stretch>
            <a:fillRect/>
          </a:stretch>
        </p:blipFill>
        <p:spPr bwMode="auto">
          <a:xfrm>
            <a:off x="3810000" y="3505200"/>
            <a:ext cx="4829175" cy="2619375"/>
          </a:xfrm>
          <a:prstGeom prst="rect">
            <a:avLst/>
          </a:prstGeom>
          <a:noFill/>
          <a:ln w="9525">
            <a:noFill/>
            <a:miter lim="800000"/>
            <a:headEnd/>
            <a:tailEnd/>
          </a:ln>
        </p:spPr>
      </p:pic>
      <p:sp>
        <p:nvSpPr>
          <p:cNvPr id="6" name="ZoneTexte 5"/>
          <p:cNvSpPr txBox="1"/>
          <p:nvPr/>
        </p:nvSpPr>
        <p:spPr>
          <a:xfrm>
            <a:off x="685800" y="1182469"/>
            <a:ext cx="7701261" cy="923330"/>
          </a:xfrm>
          <a:prstGeom prst="rect">
            <a:avLst/>
          </a:prstGeom>
          <a:noFill/>
        </p:spPr>
        <p:txBody>
          <a:bodyPr wrap="square" rtlCol="0">
            <a:spAutoFit/>
          </a:bodyPr>
          <a:lstStyle/>
          <a:p>
            <a:r>
              <a:rPr lang="en-US" dirty="0" smtClean="0"/>
              <a:t>In the HTML we can now define a </a:t>
            </a:r>
            <a:r>
              <a:rPr lang="en-US" dirty="0" err="1" smtClean="0"/>
              <a:t>Javascript</a:t>
            </a:r>
            <a:r>
              <a:rPr lang="en-US" dirty="0" smtClean="0"/>
              <a:t> function as follow. When the </a:t>
            </a:r>
            <a:r>
              <a:rPr lang="en-US" dirty="0" err="1" smtClean="0"/>
              <a:t>webview</a:t>
            </a:r>
            <a:r>
              <a:rPr lang="en-US" dirty="0" smtClean="0"/>
              <a:t> </a:t>
            </a:r>
            <a:r>
              <a:rPr lang="en-US" dirty="0" err="1" smtClean="0"/>
              <a:t>encountrer</a:t>
            </a:r>
            <a:r>
              <a:rPr lang="en-US" dirty="0" smtClean="0"/>
              <a:t> a </a:t>
            </a:r>
            <a:r>
              <a:rPr lang="en-US" dirty="0" err="1" smtClean="0"/>
              <a:t>javascript</a:t>
            </a:r>
            <a:r>
              <a:rPr lang="en-US" dirty="0" smtClean="0"/>
              <a:t> call to </a:t>
            </a:r>
            <a:r>
              <a:rPr lang="en-US" dirty="0" err="1" smtClean="0"/>
              <a:t>JSIntefacte</a:t>
            </a:r>
            <a:r>
              <a:rPr lang="en-US" dirty="0" smtClean="0"/>
              <a:t>, Android will dispatch the request to the Java method </a:t>
            </a:r>
            <a:r>
              <a:rPr lang="en-US" dirty="0" err="1" smtClean="0"/>
              <a:t>showImage</a:t>
            </a:r>
            <a:r>
              <a:rPr lang="en-US" dirty="0" smtClean="0"/>
              <a:t> of the class </a:t>
            </a:r>
            <a:r>
              <a:rPr lang="en-US" dirty="0" err="1" smtClean="0"/>
              <a:t>JavaScriptInterface</a:t>
            </a:r>
            <a:r>
              <a:rPr lang="en-US" dirty="0" smtClean="0"/>
              <a:t>.</a:t>
            </a:r>
          </a:p>
        </p:txBody>
      </p:sp>
      <p:sp>
        <p:nvSpPr>
          <p:cNvPr id="7" name="ZoneTexte 6"/>
          <p:cNvSpPr txBox="1"/>
          <p:nvPr/>
        </p:nvSpPr>
        <p:spPr>
          <a:xfrm>
            <a:off x="609600" y="2362200"/>
            <a:ext cx="3379900" cy="1169551"/>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fr-CH" sz="1400" dirty="0" smtClean="0"/>
              <a:t>&lt;script type="</a:t>
            </a:r>
            <a:r>
              <a:rPr lang="fr-CH" sz="1400" dirty="0" err="1" smtClean="0"/>
              <a:t>text</a:t>
            </a:r>
            <a:r>
              <a:rPr lang="fr-CH" sz="1400" dirty="0" smtClean="0"/>
              <a:t>/</a:t>
            </a:r>
            <a:r>
              <a:rPr lang="fr-CH" sz="1400" dirty="0" err="1" smtClean="0"/>
              <a:t>javascript</a:t>
            </a:r>
            <a:r>
              <a:rPr lang="fr-CH" sz="1400" dirty="0" smtClean="0"/>
              <a:t>"&gt;</a:t>
            </a:r>
          </a:p>
          <a:p>
            <a:r>
              <a:rPr lang="fr-CH" sz="1400" dirty="0" err="1" smtClean="0"/>
              <a:t>function</a:t>
            </a:r>
            <a:r>
              <a:rPr lang="fr-CH" sz="1400" dirty="0" smtClean="0"/>
              <a:t> </a:t>
            </a:r>
            <a:r>
              <a:rPr lang="fr-CH" sz="1400" dirty="0" err="1" smtClean="0"/>
              <a:t>showImage</a:t>
            </a:r>
            <a:r>
              <a:rPr lang="fr-CH" sz="1400" dirty="0" smtClean="0"/>
              <a:t>(image) {</a:t>
            </a:r>
          </a:p>
          <a:p>
            <a:r>
              <a:rPr lang="fr-CH" sz="1400" dirty="0" smtClean="0"/>
              <a:t>	</a:t>
            </a:r>
            <a:r>
              <a:rPr lang="fr-CH" sz="1400" dirty="0" err="1" smtClean="0"/>
              <a:t>JSInterface.showImage</a:t>
            </a:r>
            <a:r>
              <a:rPr lang="fr-CH" sz="1400" dirty="0" smtClean="0"/>
              <a:t>(image);</a:t>
            </a:r>
          </a:p>
          <a:p>
            <a:r>
              <a:rPr lang="fr-CH" sz="1400" dirty="0" smtClean="0"/>
              <a:t>}</a:t>
            </a:r>
          </a:p>
          <a:p>
            <a:r>
              <a:rPr lang="fr-CH" sz="1400" dirty="0" smtClean="0"/>
              <a:t>&lt;/script&gt;</a:t>
            </a:r>
            <a:endParaRPr lang="fr-CH" sz="1400" dirty="0"/>
          </a:p>
        </p:txBody>
      </p:sp>
      <p:cxnSp>
        <p:nvCxnSpPr>
          <p:cNvPr id="9" name="Forme 8"/>
          <p:cNvCxnSpPr>
            <a:stCxn id="7" idx="2"/>
            <a:endCxn id="13" idx="1"/>
          </p:cNvCxnSpPr>
          <p:nvPr/>
        </p:nvCxnSpPr>
        <p:spPr>
          <a:xfrm rot="16200000" flipH="1">
            <a:off x="2344151" y="3487150"/>
            <a:ext cx="1726049" cy="181525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114800" y="4572000"/>
            <a:ext cx="4495800" cy="1371600"/>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5"/>
          <p:cNvSpPr txBox="1">
            <a:spLocks noGrp="1"/>
          </p:cNvSpPr>
          <p:nvPr>
            <p:ph type="title"/>
          </p:nvPr>
        </p:nvSpPr>
        <p:spPr>
          <a:xfrm>
            <a:off x="457200" y="553750"/>
            <a:ext cx="8229600" cy="584775"/>
          </a:xfrm>
          <a:prstGeom prst="rect">
            <a:avLst/>
          </a:prstGeom>
          <a:noFill/>
        </p:spPr>
        <p:txBody>
          <a:bodyPr wrap="square" rtlCol="0">
            <a:spAutoFit/>
          </a:bodyPr>
          <a:lstStyle/>
          <a:p>
            <a:pPr algn="ctr"/>
            <a:r>
              <a:rPr lang="fr-CH" sz="3200" dirty="0" smtClean="0"/>
              <a:t>Custom Image Tag</a:t>
            </a:r>
            <a:endParaRPr lang="fr-CH" sz="3200" dirty="0"/>
          </a:p>
        </p:txBody>
      </p:sp>
      <p:sp>
        <p:nvSpPr>
          <p:cNvPr id="6" name="ZoneTexte 5"/>
          <p:cNvSpPr txBox="1"/>
          <p:nvPr/>
        </p:nvSpPr>
        <p:spPr>
          <a:xfrm>
            <a:off x="685800" y="1182469"/>
            <a:ext cx="7701261" cy="1477328"/>
          </a:xfrm>
          <a:prstGeom prst="rect">
            <a:avLst/>
          </a:prstGeom>
          <a:noFill/>
        </p:spPr>
        <p:txBody>
          <a:bodyPr wrap="square" rtlCol="0">
            <a:spAutoFit/>
          </a:bodyPr>
          <a:lstStyle/>
          <a:p>
            <a:pPr algn="just"/>
            <a:r>
              <a:rPr lang="en-US" dirty="0" smtClean="0"/>
              <a:t>This </a:t>
            </a:r>
            <a:r>
              <a:rPr lang="en-US" dirty="0" err="1" smtClean="0"/>
              <a:t>snipplet</a:t>
            </a:r>
            <a:r>
              <a:rPr lang="en-US" dirty="0" smtClean="0"/>
              <a:t> displays a </a:t>
            </a:r>
            <a:r>
              <a:rPr lang="en-US" dirty="0" err="1" smtClean="0"/>
              <a:t>img</a:t>
            </a:r>
            <a:r>
              <a:rPr lang="en-US" dirty="0" smtClean="0"/>
              <a:t> tag using a call to the </a:t>
            </a:r>
            <a:r>
              <a:rPr lang="en-US" dirty="0" err="1" smtClean="0"/>
              <a:t>Javascript</a:t>
            </a:r>
            <a:r>
              <a:rPr lang="en-US" dirty="0" smtClean="0"/>
              <a:t> linked to the class </a:t>
            </a:r>
            <a:r>
              <a:rPr lang="en-US" dirty="0" err="1" smtClean="0"/>
              <a:t>JavaScriptInterface</a:t>
            </a:r>
            <a:r>
              <a:rPr lang="en-US" dirty="0" smtClean="0"/>
              <a:t>. This tag display an image in the HTML code. When the user click on the image, the event is intercepted by the </a:t>
            </a:r>
            <a:r>
              <a:rPr lang="en-US" dirty="0" err="1" smtClean="0"/>
              <a:t>Javascript</a:t>
            </a:r>
            <a:r>
              <a:rPr lang="en-US" dirty="0" smtClean="0"/>
              <a:t> function </a:t>
            </a:r>
            <a:r>
              <a:rPr lang="en-US" dirty="0" err="1" smtClean="0"/>
              <a:t>showImage</a:t>
            </a:r>
            <a:r>
              <a:rPr lang="en-US" dirty="0" smtClean="0"/>
              <a:t> that in turn calls </a:t>
            </a:r>
            <a:r>
              <a:rPr lang="fr-CH" dirty="0" err="1" smtClean="0"/>
              <a:t>JSInterface.showImage</a:t>
            </a:r>
            <a:r>
              <a:rPr lang="fr-CH" dirty="0" smtClean="0"/>
              <a:t>(image), passing the control to the java </a:t>
            </a:r>
            <a:r>
              <a:rPr lang="fr-CH" dirty="0" err="1" smtClean="0"/>
              <a:t>method</a:t>
            </a:r>
            <a:r>
              <a:rPr lang="fr-CH" dirty="0" smtClean="0"/>
              <a:t> </a:t>
            </a:r>
            <a:r>
              <a:rPr lang="fr-CH" dirty="0" err="1" smtClean="0"/>
              <a:t>showImage</a:t>
            </a:r>
            <a:r>
              <a:rPr lang="fr-CH" dirty="0" smtClean="0"/>
              <a:t>(String image) in the class </a:t>
            </a:r>
            <a:r>
              <a:rPr lang="fr-CH" dirty="0" err="1" smtClean="0"/>
              <a:t>JavaScriptInterface</a:t>
            </a:r>
            <a:r>
              <a:rPr lang="fr-CH" dirty="0" smtClean="0"/>
              <a:t>.</a:t>
            </a:r>
            <a:endParaRPr lang="en-US" dirty="0" smtClean="0"/>
          </a:p>
        </p:txBody>
      </p:sp>
      <p:sp>
        <p:nvSpPr>
          <p:cNvPr id="8" name="ZoneTexte 7"/>
          <p:cNvSpPr txBox="1"/>
          <p:nvPr/>
        </p:nvSpPr>
        <p:spPr>
          <a:xfrm>
            <a:off x="762000" y="2971800"/>
            <a:ext cx="7701261" cy="646331"/>
          </a:xfrm>
          <a:prstGeom prst="rect">
            <a:avLst/>
          </a:prstGeom>
          <a:noFill/>
        </p:spPr>
        <p:txBody>
          <a:bodyPr wrap="square" rtlCol="0">
            <a:spAutoFit/>
          </a:bodyPr>
          <a:lstStyle/>
          <a:p>
            <a:r>
              <a:rPr lang="en-US" dirty="0" smtClean="0">
                <a:solidFill>
                  <a:schemeClr val="tx2">
                    <a:lumMod val="60000"/>
                    <a:lumOff val="40000"/>
                  </a:schemeClr>
                </a:solidFill>
              </a:rPr>
              <a:t>&lt;</a:t>
            </a:r>
            <a:r>
              <a:rPr lang="en-US" dirty="0" err="1" smtClean="0">
                <a:solidFill>
                  <a:schemeClr val="tx2">
                    <a:lumMod val="60000"/>
                    <a:lumOff val="40000"/>
                  </a:schemeClr>
                </a:solidFill>
              </a:rPr>
              <a:t>img</a:t>
            </a:r>
            <a:r>
              <a:rPr lang="en-US" dirty="0" smtClean="0">
                <a:solidFill>
                  <a:schemeClr val="tx2">
                    <a:lumMod val="60000"/>
                    <a:lumOff val="40000"/>
                  </a:schemeClr>
                </a:solidFill>
              </a:rPr>
              <a:t> align='right' </a:t>
            </a:r>
            <a:r>
              <a:rPr lang="en-US" dirty="0" err="1" smtClean="0">
                <a:solidFill>
                  <a:schemeClr val="tx2">
                    <a:lumMod val="60000"/>
                    <a:lumOff val="40000"/>
                  </a:schemeClr>
                </a:solidFill>
              </a:rPr>
              <a:t>onClick</a:t>
            </a:r>
            <a:r>
              <a:rPr lang="en-US" dirty="0" smtClean="0">
                <a:solidFill>
                  <a:schemeClr val="tx2">
                    <a:lumMod val="60000"/>
                    <a:lumOff val="40000"/>
                  </a:schemeClr>
                </a:solidFill>
              </a:rPr>
              <a:t>="</a:t>
            </a:r>
            <a:r>
              <a:rPr lang="en-US" dirty="0" err="1" smtClean="0">
                <a:solidFill>
                  <a:schemeClr val="tx2">
                    <a:lumMod val="60000"/>
                    <a:lumOff val="40000"/>
                  </a:schemeClr>
                </a:solidFill>
              </a:rPr>
              <a:t>showImage</a:t>
            </a:r>
            <a:r>
              <a:rPr lang="en-US" dirty="0" smtClean="0">
                <a:solidFill>
                  <a:schemeClr val="tx2">
                    <a:lumMod val="60000"/>
                    <a:lumOff val="40000"/>
                  </a:schemeClr>
                </a:solidFill>
              </a:rPr>
              <a:t>(‘overview_from_necropolis_h.jpg')" class='</a:t>
            </a:r>
            <a:r>
              <a:rPr lang="en-US" dirty="0" err="1" smtClean="0">
                <a:solidFill>
                  <a:schemeClr val="tx2">
                    <a:lumMod val="60000"/>
                    <a:lumOff val="40000"/>
                  </a:schemeClr>
                </a:solidFill>
              </a:rPr>
              <a:t>imgright</a:t>
            </a:r>
            <a:r>
              <a:rPr lang="en-US" dirty="0" smtClean="0">
                <a:solidFill>
                  <a:schemeClr val="tx2">
                    <a:lumMod val="60000"/>
                    <a:lumOff val="40000"/>
                  </a:schemeClr>
                </a:solidFill>
              </a:rPr>
              <a:t>' </a:t>
            </a:r>
            <a:r>
              <a:rPr lang="en-US" dirty="0" err="1" smtClean="0">
                <a:solidFill>
                  <a:schemeClr val="tx2">
                    <a:lumMod val="60000"/>
                    <a:lumOff val="40000"/>
                  </a:schemeClr>
                </a:solidFill>
              </a:rPr>
              <a:t>src</a:t>
            </a:r>
            <a:r>
              <a:rPr lang="en-US" dirty="0" smtClean="0">
                <a:solidFill>
                  <a:schemeClr val="tx2">
                    <a:lumMod val="60000"/>
                    <a:lumOff val="40000"/>
                  </a:schemeClr>
                </a:solidFill>
              </a:rPr>
              <a:t>=‘overview_from_necropolis_l.jpg'/&gt;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Languages</a:t>
            </a:r>
            <a:endParaRPr lang="fr-CH" sz="3200" dirty="0"/>
          </a:p>
        </p:txBody>
      </p:sp>
      <p:sp>
        <p:nvSpPr>
          <p:cNvPr id="8" name="ZoneTexte 7"/>
          <p:cNvSpPr txBox="1"/>
          <p:nvPr/>
        </p:nvSpPr>
        <p:spPr>
          <a:xfrm>
            <a:off x="685800" y="1182469"/>
            <a:ext cx="7701261" cy="923330"/>
          </a:xfrm>
          <a:prstGeom prst="rect">
            <a:avLst/>
          </a:prstGeom>
          <a:noFill/>
        </p:spPr>
        <p:txBody>
          <a:bodyPr wrap="square" rtlCol="0">
            <a:spAutoFit/>
          </a:bodyPr>
          <a:lstStyle/>
          <a:p>
            <a:r>
              <a:rPr lang="en-US" dirty="0" smtClean="0"/>
              <a:t>The application offers the possibility to switch instantly between English, French and Italian. The language switching impacts the contents as well every element of the application interface.</a:t>
            </a:r>
          </a:p>
        </p:txBody>
      </p:sp>
      <p:pic>
        <p:nvPicPr>
          <p:cNvPr id="5122" name="Picture 2" descr="D:\Data\Ostia Antica Documents\Images\Android Google Play Art\Art for PPT Presentation\Google Play Low Res\screenshot5.png"/>
          <p:cNvPicPr>
            <a:picLocks noChangeAspect="1" noChangeArrowheads="1"/>
          </p:cNvPicPr>
          <p:nvPr/>
        </p:nvPicPr>
        <p:blipFill>
          <a:blip r:embed="rId2" cstate="print"/>
          <a:srcRect/>
          <a:stretch>
            <a:fillRect/>
          </a:stretch>
        </p:blipFill>
        <p:spPr bwMode="auto">
          <a:xfrm>
            <a:off x="3505200" y="2438400"/>
            <a:ext cx="2286000" cy="327251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Itineraries</a:t>
            </a:r>
            <a:endParaRPr lang="fr-CH" sz="3200" dirty="0"/>
          </a:p>
        </p:txBody>
      </p:sp>
      <p:sp>
        <p:nvSpPr>
          <p:cNvPr id="7" name="ZoneTexte 6"/>
          <p:cNvSpPr txBox="1"/>
          <p:nvPr/>
        </p:nvSpPr>
        <p:spPr>
          <a:xfrm>
            <a:off x="685800" y="1182469"/>
            <a:ext cx="7701261" cy="1200329"/>
          </a:xfrm>
          <a:prstGeom prst="rect">
            <a:avLst/>
          </a:prstGeom>
          <a:noFill/>
        </p:spPr>
        <p:txBody>
          <a:bodyPr wrap="square" rtlCol="0">
            <a:spAutoFit/>
          </a:bodyPr>
          <a:lstStyle/>
          <a:p>
            <a:r>
              <a:rPr lang="en-US" dirty="0" smtClean="0"/>
              <a:t>The </a:t>
            </a:r>
            <a:r>
              <a:rPr lang="en-US" dirty="0" err="1" smtClean="0"/>
              <a:t>TabBar</a:t>
            </a:r>
            <a:r>
              <a:rPr lang="en-US" dirty="0" smtClean="0"/>
              <a:t> at the </a:t>
            </a:r>
            <a:r>
              <a:rPr lang="en-US" dirty="0" err="1" smtClean="0"/>
              <a:t>botton</a:t>
            </a:r>
            <a:r>
              <a:rPr lang="en-US" dirty="0" smtClean="0"/>
              <a:t> of the Site </a:t>
            </a:r>
            <a:r>
              <a:rPr lang="en-US" dirty="0" err="1" smtClean="0"/>
              <a:t>Listview</a:t>
            </a:r>
            <a:r>
              <a:rPr lang="en-US" dirty="0" smtClean="0"/>
              <a:t> can be used to switch between three suggested itineraries. The first item of the list describes the itinerary, while the second item will show a map with the monuments that you select. It is possible to zoom the map for a better viewing.</a:t>
            </a:r>
          </a:p>
        </p:txBody>
      </p:sp>
      <p:pic>
        <p:nvPicPr>
          <p:cNvPr id="6147" name="Picture 3"/>
          <p:cNvPicPr>
            <a:picLocks noChangeAspect="1" noChangeArrowheads="1"/>
          </p:cNvPicPr>
          <p:nvPr/>
        </p:nvPicPr>
        <p:blipFill>
          <a:blip r:embed="rId2" cstate="print"/>
          <a:srcRect/>
          <a:stretch>
            <a:fillRect/>
          </a:stretch>
        </p:blipFill>
        <p:spPr bwMode="auto">
          <a:xfrm>
            <a:off x="1524000" y="2514600"/>
            <a:ext cx="5875338" cy="32664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Navigation</a:t>
            </a:r>
            <a:endParaRPr lang="fr-CH" sz="3200" dirty="0"/>
          </a:p>
        </p:txBody>
      </p:sp>
      <p:sp>
        <p:nvSpPr>
          <p:cNvPr id="4" name="ZoneTexte 3"/>
          <p:cNvSpPr txBox="1"/>
          <p:nvPr/>
        </p:nvSpPr>
        <p:spPr>
          <a:xfrm>
            <a:off x="5791200" y="1447800"/>
            <a:ext cx="2666999" cy="3693319"/>
          </a:xfrm>
          <a:prstGeom prst="rect">
            <a:avLst/>
          </a:prstGeom>
          <a:noFill/>
        </p:spPr>
        <p:txBody>
          <a:bodyPr wrap="square" rtlCol="0">
            <a:spAutoFit/>
          </a:bodyPr>
          <a:lstStyle/>
          <a:p>
            <a:r>
              <a:rPr lang="en-US" b="1" dirty="0" smtClean="0"/>
              <a:t>Disclosure indicator</a:t>
            </a:r>
            <a:r>
              <a:rPr lang="en-US" dirty="0" smtClean="0"/>
              <a:t>. When this element is present, users know they can tap anywhere in the row to see the next level in the hierarchy or the choices associated with the list item.</a:t>
            </a:r>
          </a:p>
          <a:p>
            <a:endParaRPr lang="en-US" dirty="0" smtClean="0"/>
          </a:p>
          <a:p>
            <a:r>
              <a:rPr lang="en-US" b="1" dirty="0" smtClean="0"/>
              <a:t>Detail disclosure button</a:t>
            </a:r>
            <a:r>
              <a:rPr lang="en-US" dirty="0" smtClean="0"/>
              <a:t>. Users tap this element to see detailed information about the list item.</a:t>
            </a:r>
            <a:r>
              <a:rPr lang="fr-CH" dirty="0" smtClean="0"/>
              <a:t> </a:t>
            </a:r>
            <a:endParaRPr lang="en-US" dirty="0" smtClean="0"/>
          </a:p>
        </p:txBody>
      </p:sp>
      <p:pic>
        <p:nvPicPr>
          <p:cNvPr id="8196" name="Picture 4"/>
          <p:cNvPicPr>
            <a:picLocks noChangeAspect="1" noChangeArrowheads="1"/>
          </p:cNvPicPr>
          <p:nvPr/>
        </p:nvPicPr>
        <p:blipFill>
          <a:blip r:embed="rId2" cstate="print"/>
          <a:srcRect/>
          <a:stretch>
            <a:fillRect/>
          </a:stretch>
        </p:blipFill>
        <p:spPr bwMode="auto">
          <a:xfrm>
            <a:off x="685800" y="1447800"/>
            <a:ext cx="4981575" cy="41997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a:t>
            </a:r>
            <a:r>
              <a:rPr lang="fr-CH" sz="3200" dirty="0" err="1" smtClean="0"/>
              <a:t>Ostia</a:t>
            </a:r>
            <a:r>
              <a:rPr lang="fr-CH" sz="3200" dirty="0" smtClean="0"/>
              <a:t> </a:t>
            </a:r>
            <a:r>
              <a:rPr lang="fr-CH" sz="3200" dirty="0" err="1" smtClean="0"/>
              <a:t>Antica</a:t>
            </a:r>
            <a:endParaRPr lang="fr-CH" sz="3200" dirty="0"/>
          </a:p>
        </p:txBody>
      </p:sp>
      <p:sp>
        <p:nvSpPr>
          <p:cNvPr id="7" name="ZoneTexte 6"/>
          <p:cNvSpPr txBox="1"/>
          <p:nvPr/>
        </p:nvSpPr>
        <p:spPr>
          <a:xfrm>
            <a:off x="685800" y="1182469"/>
            <a:ext cx="7701261" cy="369332"/>
          </a:xfrm>
          <a:prstGeom prst="rect">
            <a:avLst/>
          </a:prstGeom>
          <a:noFill/>
        </p:spPr>
        <p:txBody>
          <a:bodyPr wrap="square" rtlCol="0">
            <a:spAutoFit/>
          </a:bodyPr>
          <a:lstStyle/>
          <a:p>
            <a:r>
              <a:rPr lang="en-US" dirty="0" smtClean="0"/>
              <a:t>It describes the Archaeological Park of Ostia </a:t>
            </a:r>
            <a:r>
              <a:rPr lang="en-US" dirty="0" err="1" smtClean="0"/>
              <a:t>Antica</a:t>
            </a:r>
            <a:r>
              <a:rPr lang="en-US" dirty="0" smtClean="0"/>
              <a:t>, the ancient </a:t>
            </a:r>
            <a:r>
              <a:rPr lang="en-US" dirty="0" err="1" smtClean="0"/>
              <a:t>harbour</a:t>
            </a:r>
            <a:r>
              <a:rPr lang="en-US" dirty="0" smtClean="0"/>
              <a:t> of Rome</a:t>
            </a:r>
          </a:p>
        </p:txBody>
      </p:sp>
      <p:pic>
        <p:nvPicPr>
          <p:cNvPr id="12293" name="Picture 5"/>
          <p:cNvPicPr>
            <a:picLocks noChangeAspect="1" noChangeArrowheads="1"/>
          </p:cNvPicPr>
          <p:nvPr/>
        </p:nvPicPr>
        <p:blipFill>
          <a:blip r:embed="rId2" cstate="print"/>
          <a:srcRect/>
          <a:stretch>
            <a:fillRect/>
          </a:stretch>
        </p:blipFill>
        <p:spPr bwMode="auto">
          <a:xfrm>
            <a:off x="1752600" y="2286000"/>
            <a:ext cx="2071854" cy="2948940"/>
          </a:xfrm>
          <a:prstGeom prst="rect">
            <a:avLst/>
          </a:prstGeom>
          <a:noFill/>
          <a:ln w="9525">
            <a:noFill/>
            <a:miter lim="800000"/>
            <a:headEnd/>
            <a:tailEnd/>
          </a:ln>
        </p:spPr>
      </p:pic>
      <p:pic>
        <p:nvPicPr>
          <p:cNvPr id="12296" name="Picture 8"/>
          <p:cNvPicPr>
            <a:picLocks noChangeAspect="1" noChangeArrowheads="1"/>
          </p:cNvPicPr>
          <p:nvPr/>
        </p:nvPicPr>
        <p:blipFill>
          <a:blip r:embed="rId3" cstate="print"/>
          <a:srcRect/>
          <a:stretch>
            <a:fillRect/>
          </a:stretch>
        </p:blipFill>
        <p:spPr bwMode="auto">
          <a:xfrm>
            <a:off x="4953000" y="2286000"/>
            <a:ext cx="2057400" cy="2928367"/>
          </a:xfrm>
          <a:prstGeom prst="rect">
            <a:avLst/>
          </a:prstGeom>
          <a:noFill/>
          <a:ln w="9525">
            <a:noFill/>
            <a:miter lim="800000"/>
            <a:headEnd/>
            <a:tailEnd/>
          </a:ln>
        </p:spPr>
      </p:pic>
      <p:cxnSp>
        <p:nvCxnSpPr>
          <p:cNvPr id="10" name="Connecteur en angle 9"/>
          <p:cNvCxnSpPr>
            <a:endCxn id="12296" idx="1"/>
          </p:cNvCxnSpPr>
          <p:nvPr/>
        </p:nvCxnSpPr>
        <p:spPr>
          <a:xfrm>
            <a:off x="3505200" y="2743200"/>
            <a:ext cx="1447800" cy="1006984"/>
          </a:xfrm>
          <a:prstGeom prst="bentConnector3">
            <a:avLst>
              <a:gd name="adj1" fmla="val 5000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Information</a:t>
            </a:r>
            <a:endParaRPr lang="fr-CH" sz="3200" dirty="0"/>
          </a:p>
        </p:txBody>
      </p:sp>
      <p:sp>
        <p:nvSpPr>
          <p:cNvPr id="7" name="ZoneTexte 6"/>
          <p:cNvSpPr txBox="1"/>
          <p:nvPr/>
        </p:nvSpPr>
        <p:spPr>
          <a:xfrm>
            <a:off x="685800" y="1182469"/>
            <a:ext cx="7701261" cy="369332"/>
          </a:xfrm>
          <a:prstGeom prst="rect">
            <a:avLst/>
          </a:prstGeom>
          <a:noFill/>
        </p:spPr>
        <p:txBody>
          <a:bodyPr wrap="square" rtlCol="0">
            <a:spAutoFit/>
          </a:bodyPr>
          <a:lstStyle/>
          <a:p>
            <a:r>
              <a:rPr lang="en-US" dirty="0" smtClean="0"/>
              <a:t>It gives access a submenu with useful information about the Archaeological Park</a:t>
            </a:r>
          </a:p>
        </p:txBody>
      </p:sp>
      <p:pic>
        <p:nvPicPr>
          <p:cNvPr id="11" name="Picture 5"/>
          <p:cNvPicPr>
            <a:picLocks noChangeAspect="1" noChangeArrowheads="1"/>
          </p:cNvPicPr>
          <p:nvPr/>
        </p:nvPicPr>
        <p:blipFill>
          <a:blip r:embed="rId2" cstate="print"/>
          <a:srcRect/>
          <a:stretch>
            <a:fillRect/>
          </a:stretch>
        </p:blipFill>
        <p:spPr bwMode="auto">
          <a:xfrm>
            <a:off x="1752600" y="2286000"/>
            <a:ext cx="2071854" cy="2948940"/>
          </a:xfrm>
          <a:prstGeom prst="rect">
            <a:avLst/>
          </a:prstGeom>
          <a:noFill/>
          <a:ln w="9525">
            <a:noFill/>
            <a:miter lim="800000"/>
            <a:headEnd/>
            <a:tailEnd/>
          </a:ln>
        </p:spPr>
      </p:pic>
      <p:pic>
        <p:nvPicPr>
          <p:cNvPr id="13314" name="Picture 2"/>
          <p:cNvPicPr>
            <a:picLocks noChangeAspect="1" noChangeArrowheads="1"/>
          </p:cNvPicPr>
          <p:nvPr/>
        </p:nvPicPr>
        <p:blipFill>
          <a:blip r:embed="rId3" cstate="print"/>
          <a:srcRect/>
          <a:stretch>
            <a:fillRect/>
          </a:stretch>
        </p:blipFill>
        <p:spPr bwMode="auto">
          <a:xfrm>
            <a:off x="4953000" y="2286000"/>
            <a:ext cx="2057400" cy="2928366"/>
          </a:xfrm>
          <a:prstGeom prst="rect">
            <a:avLst/>
          </a:prstGeom>
          <a:noFill/>
          <a:ln w="9525">
            <a:noFill/>
            <a:miter lim="800000"/>
            <a:headEnd/>
            <a:tailEnd/>
          </a:ln>
        </p:spPr>
      </p:pic>
      <p:cxnSp>
        <p:nvCxnSpPr>
          <p:cNvPr id="13" name="Connecteur en angle 12"/>
          <p:cNvCxnSpPr/>
          <p:nvPr/>
        </p:nvCxnSpPr>
        <p:spPr>
          <a:xfrm>
            <a:off x="3505200" y="3200400"/>
            <a:ext cx="1447800" cy="1143000"/>
          </a:xfrm>
          <a:prstGeom prst="bentConnector3">
            <a:avLst>
              <a:gd name="adj1" fmla="val 5000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a:t>
            </a:r>
            <a:r>
              <a:rPr lang="fr-CH" sz="3200" dirty="0" err="1" smtClean="0"/>
              <a:t>History</a:t>
            </a:r>
            <a:endParaRPr lang="fr-CH" sz="3200" dirty="0"/>
          </a:p>
        </p:txBody>
      </p:sp>
      <p:sp>
        <p:nvSpPr>
          <p:cNvPr id="7" name="ZoneTexte 6"/>
          <p:cNvSpPr txBox="1"/>
          <p:nvPr/>
        </p:nvSpPr>
        <p:spPr>
          <a:xfrm>
            <a:off x="685800" y="1182469"/>
            <a:ext cx="7701261" cy="369332"/>
          </a:xfrm>
          <a:prstGeom prst="rect">
            <a:avLst/>
          </a:prstGeom>
          <a:noFill/>
        </p:spPr>
        <p:txBody>
          <a:bodyPr wrap="square" rtlCol="0">
            <a:spAutoFit/>
          </a:bodyPr>
          <a:lstStyle/>
          <a:p>
            <a:r>
              <a:rPr lang="en-US" dirty="0" smtClean="0"/>
              <a:t>It describes the history of Ostia, from the origins till IX century A.D.</a:t>
            </a:r>
          </a:p>
        </p:txBody>
      </p:sp>
      <p:pic>
        <p:nvPicPr>
          <p:cNvPr id="9" name="Picture 5"/>
          <p:cNvPicPr>
            <a:picLocks noChangeAspect="1" noChangeArrowheads="1"/>
          </p:cNvPicPr>
          <p:nvPr/>
        </p:nvPicPr>
        <p:blipFill>
          <a:blip r:embed="rId2" cstate="print"/>
          <a:srcRect/>
          <a:stretch>
            <a:fillRect/>
          </a:stretch>
        </p:blipFill>
        <p:spPr bwMode="auto">
          <a:xfrm>
            <a:off x="1752600" y="2286000"/>
            <a:ext cx="2071854" cy="2948940"/>
          </a:xfrm>
          <a:prstGeom prst="rect">
            <a:avLst/>
          </a:prstGeom>
          <a:noFill/>
          <a:ln w="9525">
            <a:noFill/>
            <a:miter lim="800000"/>
            <a:headEnd/>
            <a:tailEnd/>
          </a:ln>
        </p:spPr>
      </p:pic>
      <p:pic>
        <p:nvPicPr>
          <p:cNvPr id="14338" name="Picture 2"/>
          <p:cNvPicPr>
            <a:picLocks noChangeAspect="1" noChangeArrowheads="1"/>
          </p:cNvPicPr>
          <p:nvPr/>
        </p:nvPicPr>
        <p:blipFill>
          <a:blip r:embed="rId3" cstate="print"/>
          <a:srcRect/>
          <a:stretch>
            <a:fillRect/>
          </a:stretch>
        </p:blipFill>
        <p:spPr bwMode="auto">
          <a:xfrm>
            <a:off x="4953000" y="2286000"/>
            <a:ext cx="2057400" cy="2928366"/>
          </a:xfrm>
          <a:prstGeom prst="rect">
            <a:avLst/>
          </a:prstGeom>
          <a:noFill/>
          <a:ln w="9525">
            <a:noFill/>
            <a:miter lim="800000"/>
            <a:headEnd/>
            <a:tailEnd/>
          </a:ln>
        </p:spPr>
      </p:pic>
      <p:cxnSp>
        <p:nvCxnSpPr>
          <p:cNvPr id="12" name="Connecteur en angle 11"/>
          <p:cNvCxnSpPr/>
          <p:nvPr/>
        </p:nvCxnSpPr>
        <p:spPr>
          <a:xfrm>
            <a:off x="3505200" y="3657600"/>
            <a:ext cx="1447800" cy="914400"/>
          </a:xfrm>
          <a:prstGeom prst="bentConnector3">
            <a:avLst>
              <a:gd name="adj1" fmla="val 5000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‘The Site’</a:t>
            </a:r>
            <a:endParaRPr lang="fr-CH" sz="3200" dirty="0"/>
          </a:p>
        </p:txBody>
      </p:sp>
      <p:sp>
        <p:nvSpPr>
          <p:cNvPr id="7" name="ZoneTexte 6"/>
          <p:cNvSpPr txBox="1"/>
          <p:nvPr/>
        </p:nvSpPr>
        <p:spPr>
          <a:xfrm>
            <a:off x="685800" y="1182469"/>
            <a:ext cx="7701261" cy="923330"/>
          </a:xfrm>
          <a:prstGeom prst="rect">
            <a:avLst/>
          </a:prstGeom>
          <a:noFill/>
        </p:spPr>
        <p:txBody>
          <a:bodyPr wrap="square" rtlCol="0">
            <a:spAutoFit/>
          </a:bodyPr>
          <a:lstStyle/>
          <a:p>
            <a:r>
              <a:rPr lang="en-US" dirty="0" smtClean="0"/>
              <a:t>It gives access to the description and images of the monuments of the site. It can be used also to select the monument based on the 3 itineraries. Each monument has 3 submenus to display text, images and geographic location.</a:t>
            </a:r>
          </a:p>
        </p:txBody>
      </p:sp>
      <p:pic>
        <p:nvPicPr>
          <p:cNvPr id="11" name="Picture 5"/>
          <p:cNvPicPr>
            <a:picLocks noChangeAspect="1" noChangeArrowheads="1"/>
          </p:cNvPicPr>
          <p:nvPr/>
        </p:nvPicPr>
        <p:blipFill>
          <a:blip r:embed="rId2" cstate="print"/>
          <a:srcRect/>
          <a:stretch>
            <a:fillRect/>
          </a:stretch>
        </p:blipFill>
        <p:spPr bwMode="auto">
          <a:xfrm>
            <a:off x="304800" y="2514600"/>
            <a:ext cx="1499016" cy="2133600"/>
          </a:xfrm>
          <a:prstGeom prst="rect">
            <a:avLst/>
          </a:prstGeom>
          <a:noFill/>
          <a:ln w="9525">
            <a:noFill/>
            <a:miter lim="800000"/>
            <a:headEnd/>
            <a:tailEnd/>
          </a:ln>
        </p:spPr>
      </p:pic>
      <p:cxnSp>
        <p:nvCxnSpPr>
          <p:cNvPr id="15" name="Connecteur en angle 14"/>
          <p:cNvCxnSpPr/>
          <p:nvPr/>
        </p:nvCxnSpPr>
        <p:spPr>
          <a:xfrm flipV="1">
            <a:off x="1447800" y="3429000"/>
            <a:ext cx="609600" cy="381000"/>
          </a:xfrm>
          <a:prstGeom prst="bentConnector3">
            <a:avLst>
              <a:gd name="adj1" fmla="val 76470"/>
            </a:avLst>
          </a:prstGeom>
          <a:ln w="25400">
            <a:tailEnd type="arrow"/>
          </a:ln>
        </p:spPr>
        <p:style>
          <a:lnRef idx="1">
            <a:schemeClr val="accent6"/>
          </a:lnRef>
          <a:fillRef idx="0">
            <a:schemeClr val="accent6"/>
          </a:fillRef>
          <a:effectRef idx="0">
            <a:schemeClr val="accent6"/>
          </a:effectRef>
          <a:fontRef idx="minor">
            <a:schemeClr val="tx1"/>
          </a:fontRef>
        </p:style>
      </p:cxnSp>
      <p:pic>
        <p:nvPicPr>
          <p:cNvPr id="15362" name="Picture 2"/>
          <p:cNvPicPr>
            <a:picLocks noChangeAspect="1" noChangeArrowheads="1"/>
          </p:cNvPicPr>
          <p:nvPr/>
        </p:nvPicPr>
        <p:blipFill>
          <a:blip r:embed="rId3" cstate="print"/>
          <a:srcRect/>
          <a:stretch>
            <a:fillRect/>
          </a:stretch>
        </p:blipFill>
        <p:spPr bwMode="auto">
          <a:xfrm>
            <a:off x="2057400" y="2514600"/>
            <a:ext cx="1499017" cy="2133600"/>
          </a:xfrm>
          <a:prstGeom prst="rect">
            <a:avLst/>
          </a:prstGeom>
          <a:noFill/>
          <a:ln w="9525">
            <a:noFill/>
            <a:miter lim="800000"/>
            <a:headEnd/>
            <a:tailEnd/>
          </a:ln>
        </p:spPr>
      </p:pic>
      <p:pic>
        <p:nvPicPr>
          <p:cNvPr id="15363" name="Picture 3"/>
          <p:cNvPicPr>
            <a:picLocks noChangeAspect="1" noChangeArrowheads="1"/>
          </p:cNvPicPr>
          <p:nvPr/>
        </p:nvPicPr>
        <p:blipFill>
          <a:blip r:embed="rId4" cstate="print"/>
          <a:srcRect/>
          <a:stretch>
            <a:fillRect/>
          </a:stretch>
        </p:blipFill>
        <p:spPr bwMode="auto">
          <a:xfrm>
            <a:off x="3810000" y="2514600"/>
            <a:ext cx="1499017" cy="2133600"/>
          </a:xfrm>
          <a:prstGeom prst="rect">
            <a:avLst/>
          </a:prstGeom>
          <a:noFill/>
          <a:ln w="9525">
            <a:noFill/>
            <a:miter lim="800000"/>
            <a:headEnd/>
            <a:tailEnd/>
          </a:ln>
        </p:spPr>
      </p:pic>
      <p:pic>
        <p:nvPicPr>
          <p:cNvPr id="15364" name="Picture 4"/>
          <p:cNvPicPr>
            <a:picLocks noChangeAspect="1" noChangeArrowheads="1"/>
          </p:cNvPicPr>
          <p:nvPr/>
        </p:nvPicPr>
        <p:blipFill>
          <a:blip r:embed="rId5" cstate="print"/>
          <a:srcRect/>
          <a:stretch>
            <a:fillRect/>
          </a:stretch>
        </p:blipFill>
        <p:spPr bwMode="auto">
          <a:xfrm>
            <a:off x="5562600" y="2514600"/>
            <a:ext cx="1499017" cy="2133600"/>
          </a:xfrm>
          <a:prstGeom prst="rect">
            <a:avLst/>
          </a:prstGeom>
          <a:noFill/>
          <a:ln w="9525">
            <a:noFill/>
            <a:miter lim="800000"/>
            <a:headEnd/>
            <a:tailEnd/>
          </a:ln>
        </p:spPr>
      </p:pic>
      <p:cxnSp>
        <p:nvCxnSpPr>
          <p:cNvPr id="27" name="Connecteur en angle 26"/>
          <p:cNvCxnSpPr/>
          <p:nvPr/>
        </p:nvCxnSpPr>
        <p:spPr>
          <a:xfrm flipV="1">
            <a:off x="3200400" y="3352800"/>
            <a:ext cx="609600" cy="3810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cxnSp>
        <p:nvCxnSpPr>
          <p:cNvPr id="32" name="Connecteur en angle 31"/>
          <p:cNvCxnSpPr/>
          <p:nvPr/>
        </p:nvCxnSpPr>
        <p:spPr>
          <a:xfrm>
            <a:off x="4953000" y="2895600"/>
            <a:ext cx="609600" cy="533400"/>
          </a:xfrm>
          <a:prstGeom prst="bentConnector3">
            <a:avLst>
              <a:gd name="adj1" fmla="val 7353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‘The Site’</a:t>
            </a:r>
            <a:endParaRPr lang="fr-CH" sz="3200" dirty="0"/>
          </a:p>
        </p:txBody>
      </p:sp>
      <p:sp>
        <p:nvSpPr>
          <p:cNvPr id="7" name="ZoneTexte 6"/>
          <p:cNvSpPr txBox="1"/>
          <p:nvPr/>
        </p:nvSpPr>
        <p:spPr>
          <a:xfrm>
            <a:off x="685800" y="1182469"/>
            <a:ext cx="7701261" cy="646331"/>
          </a:xfrm>
          <a:prstGeom prst="rect">
            <a:avLst/>
          </a:prstGeom>
          <a:noFill/>
        </p:spPr>
        <p:txBody>
          <a:bodyPr wrap="square" rtlCol="0">
            <a:spAutoFit/>
          </a:bodyPr>
          <a:lstStyle/>
          <a:p>
            <a:r>
              <a:rPr lang="en-US" dirty="0" smtClean="0"/>
              <a:t>The view Pictures lists all the Computer Graphics Reconstruction of the monument.</a:t>
            </a:r>
          </a:p>
        </p:txBody>
      </p:sp>
      <p:pic>
        <p:nvPicPr>
          <p:cNvPr id="13" name="Picture 5"/>
          <p:cNvPicPr>
            <a:picLocks noChangeAspect="1" noChangeArrowheads="1"/>
          </p:cNvPicPr>
          <p:nvPr/>
        </p:nvPicPr>
        <p:blipFill>
          <a:blip r:embed="rId2" cstate="print"/>
          <a:srcRect/>
          <a:stretch>
            <a:fillRect/>
          </a:stretch>
        </p:blipFill>
        <p:spPr bwMode="auto">
          <a:xfrm>
            <a:off x="304800" y="2514600"/>
            <a:ext cx="1499016" cy="2133600"/>
          </a:xfrm>
          <a:prstGeom prst="rect">
            <a:avLst/>
          </a:prstGeom>
          <a:noFill/>
          <a:ln w="9525">
            <a:noFill/>
            <a:miter lim="800000"/>
            <a:headEnd/>
            <a:tailEnd/>
          </a:ln>
        </p:spPr>
      </p:pic>
      <p:cxnSp>
        <p:nvCxnSpPr>
          <p:cNvPr id="17" name="Connecteur en angle 16"/>
          <p:cNvCxnSpPr/>
          <p:nvPr/>
        </p:nvCxnSpPr>
        <p:spPr>
          <a:xfrm flipV="1">
            <a:off x="1447800" y="3429000"/>
            <a:ext cx="609600" cy="381000"/>
          </a:xfrm>
          <a:prstGeom prst="bentConnector3">
            <a:avLst>
              <a:gd name="adj1" fmla="val 76470"/>
            </a:avLst>
          </a:prstGeom>
          <a:ln w="25400">
            <a:tailEnd type="arrow"/>
          </a:ln>
        </p:spPr>
        <p:style>
          <a:lnRef idx="1">
            <a:schemeClr val="accent6"/>
          </a:lnRef>
          <a:fillRef idx="0">
            <a:schemeClr val="accent6"/>
          </a:fillRef>
          <a:effectRef idx="0">
            <a:schemeClr val="accent6"/>
          </a:effectRef>
          <a:fontRef idx="minor">
            <a:schemeClr val="tx1"/>
          </a:fontRef>
        </p:style>
      </p:cxnSp>
      <p:pic>
        <p:nvPicPr>
          <p:cNvPr id="18" name="Picture 2"/>
          <p:cNvPicPr>
            <a:picLocks noChangeAspect="1" noChangeArrowheads="1"/>
          </p:cNvPicPr>
          <p:nvPr/>
        </p:nvPicPr>
        <p:blipFill>
          <a:blip r:embed="rId3" cstate="print"/>
          <a:srcRect/>
          <a:stretch>
            <a:fillRect/>
          </a:stretch>
        </p:blipFill>
        <p:spPr bwMode="auto">
          <a:xfrm>
            <a:off x="2057400" y="2514600"/>
            <a:ext cx="1499017" cy="2133600"/>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3810000" y="2514600"/>
            <a:ext cx="1499017" cy="2133600"/>
          </a:xfrm>
          <a:prstGeom prst="rect">
            <a:avLst/>
          </a:prstGeom>
          <a:noFill/>
          <a:ln w="9525">
            <a:noFill/>
            <a:miter lim="800000"/>
            <a:headEnd/>
            <a:tailEnd/>
          </a:ln>
        </p:spPr>
      </p:pic>
      <p:cxnSp>
        <p:nvCxnSpPr>
          <p:cNvPr id="21" name="Connecteur en angle 20"/>
          <p:cNvCxnSpPr/>
          <p:nvPr/>
        </p:nvCxnSpPr>
        <p:spPr>
          <a:xfrm flipV="1">
            <a:off x="3200400" y="3352800"/>
            <a:ext cx="609600" cy="3810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cxnSp>
        <p:nvCxnSpPr>
          <p:cNvPr id="22" name="Connecteur en angle 21"/>
          <p:cNvCxnSpPr/>
          <p:nvPr/>
        </p:nvCxnSpPr>
        <p:spPr>
          <a:xfrm>
            <a:off x="4953000" y="3200400"/>
            <a:ext cx="609600" cy="2286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pic>
        <p:nvPicPr>
          <p:cNvPr id="16386" name="Picture 2"/>
          <p:cNvPicPr>
            <a:picLocks noChangeAspect="1" noChangeArrowheads="1"/>
          </p:cNvPicPr>
          <p:nvPr/>
        </p:nvPicPr>
        <p:blipFill>
          <a:blip r:embed="rId5" cstate="print"/>
          <a:srcRect/>
          <a:stretch>
            <a:fillRect/>
          </a:stretch>
        </p:blipFill>
        <p:spPr bwMode="auto">
          <a:xfrm>
            <a:off x="5562600" y="2514600"/>
            <a:ext cx="1499017" cy="2133600"/>
          </a:xfrm>
          <a:prstGeom prst="rect">
            <a:avLst/>
          </a:prstGeom>
          <a:noFill/>
          <a:ln w="9525">
            <a:noFill/>
            <a:miter lim="800000"/>
            <a:headEnd/>
            <a:tailEnd/>
          </a:ln>
        </p:spPr>
      </p:pic>
      <p:pic>
        <p:nvPicPr>
          <p:cNvPr id="16387" name="Picture 3"/>
          <p:cNvPicPr>
            <a:picLocks noChangeAspect="1" noChangeArrowheads="1"/>
          </p:cNvPicPr>
          <p:nvPr/>
        </p:nvPicPr>
        <p:blipFill>
          <a:blip r:embed="rId6" cstate="print"/>
          <a:srcRect/>
          <a:stretch>
            <a:fillRect/>
          </a:stretch>
        </p:blipFill>
        <p:spPr bwMode="auto">
          <a:xfrm>
            <a:off x="7340184" y="2514600"/>
            <a:ext cx="1499016" cy="2133600"/>
          </a:xfrm>
          <a:prstGeom prst="rect">
            <a:avLst/>
          </a:prstGeom>
          <a:noFill/>
          <a:ln w="9525">
            <a:noFill/>
            <a:miter lim="800000"/>
            <a:headEnd/>
            <a:tailEnd/>
          </a:ln>
        </p:spPr>
      </p:pic>
      <p:cxnSp>
        <p:nvCxnSpPr>
          <p:cNvPr id="42" name="Connecteur en angle 41"/>
          <p:cNvCxnSpPr/>
          <p:nvPr/>
        </p:nvCxnSpPr>
        <p:spPr>
          <a:xfrm>
            <a:off x="6705600" y="2895600"/>
            <a:ext cx="609600" cy="2286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‘The Site’</a:t>
            </a:r>
            <a:endParaRPr lang="fr-CH" sz="3200" dirty="0"/>
          </a:p>
        </p:txBody>
      </p:sp>
      <p:sp>
        <p:nvSpPr>
          <p:cNvPr id="7" name="ZoneTexte 6"/>
          <p:cNvSpPr txBox="1"/>
          <p:nvPr/>
        </p:nvSpPr>
        <p:spPr>
          <a:xfrm>
            <a:off x="685800" y="1182469"/>
            <a:ext cx="7701261" cy="646331"/>
          </a:xfrm>
          <a:prstGeom prst="rect">
            <a:avLst/>
          </a:prstGeom>
          <a:noFill/>
        </p:spPr>
        <p:txBody>
          <a:bodyPr wrap="square" rtlCol="0">
            <a:spAutoFit/>
          </a:bodyPr>
          <a:lstStyle/>
          <a:p>
            <a:r>
              <a:rPr lang="en-US" dirty="0" smtClean="0"/>
              <a:t>Google Map is used to display the geographic location of the monument of interest.</a:t>
            </a:r>
          </a:p>
        </p:txBody>
      </p:sp>
      <p:pic>
        <p:nvPicPr>
          <p:cNvPr id="11" name="Picture 5"/>
          <p:cNvPicPr>
            <a:picLocks noChangeAspect="1" noChangeArrowheads="1"/>
          </p:cNvPicPr>
          <p:nvPr/>
        </p:nvPicPr>
        <p:blipFill>
          <a:blip r:embed="rId2" cstate="print"/>
          <a:srcRect/>
          <a:stretch>
            <a:fillRect/>
          </a:stretch>
        </p:blipFill>
        <p:spPr bwMode="auto">
          <a:xfrm>
            <a:off x="304800" y="2514600"/>
            <a:ext cx="1499016" cy="2133600"/>
          </a:xfrm>
          <a:prstGeom prst="rect">
            <a:avLst/>
          </a:prstGeom>
          <a:noFill/>
          <a:ln w="9525">
            <a:noFill/>
            <a:miter lim="800000"/>
            <a:headEnd/>
            <a:tailEnd/>
          </a:ln>
        </p:spPr>
      </p:pic>
      <p:cxnSp>
        <p:nvCxnSpPr>
          <p:cNvPr id="13" name="Connecteur en angle 12"/>
          <p:cNvCxnSpPr/>
          <p:nvPr/>
        </p:nvCxnSpPr>
        <p:spPr>
          <a:xfrm flipV="1">
            <a:off x="1447800" y="3429000"/>
            <a:ext cx="609600" cy="381000"/>
          </a:xfrm>
          <a:prstGeom prst="bentConnector3">
            <a:avLst>
              <a:gd name="adj1" fmla="val 76470"/>
            </a:avLst>
          </a:prstGeom>
          <a:ln w="25400">
            <a:tailEnd type="arrow"/>
          </a:ln>
        </p:spPr>
        <p:style>
          <a:lnRef idx="1">
            <a:schemeClr val="accent6"/>
          </a:lnRef>
          <a:fillRef idx="0">
            <a:schemeClr val="accent6"/>
          </a:fillRef>
          <a:effectRef idx="0">
            <a:schemeClr val="accent6"/>
          </a:effectRef>
          <a:fontRef idx="minor">
            <a:schemeClr val="tx1"/>
          </a:fontRef>
        </p:style>
      </p:cxnSp>
      <p:pic>
        <p:nvPicPr>
          <p:cNvPr id="15" name="Picture 2"/>
          <p:cNvPicPr>
            <a:picLocks noChangeAspect="1" noChangeArrowheads="1"/>
          </p:cNvPicPr>
          <p:nvPr/>
        </p:nvPicPr>
        <p:blipFill>
          <a:blip r:embed="rId3" cstate="print"/>
          <a:srcRect/>
          <a:stretch>
            <a:fillRect/>
          </a:stretch>
        </p:blipFill>
        <p:spPr bwMode="auto">
          <a:xfrm>
            <a:off x="2057400" y="2514600"/>
            <a:ext cx="1499017" cy="2133600"/>
          </a:xfrm>
          <a:prstGeom prst="rect">
            <a:avLst/>
          </a:prstGeom>
          <a:noFill/>
          <a:ln w="9525">
            <a:noFill/>
            <a:miter lim="800000"/>
            <a:headEnd/>
            <a:tailEnd/>
          </a:ln>
        </p:spPr>
      </p:pic>
      <p:pic>
        <p:nvPicPr>
          <p:cNvPr id="16" name="Picture 3"/>
          <p:cNvPicPr>
            <a:picLocks noChangeAspect="1" noChangeArrowheads="1"/>
          </p:cNvPicPr>
          <p:nvPr/>
        </p:nvPicPr>
        <p:blipFill>
          <a:blip r:embed="rId4" cstate="print"/>
          <a:srcRect/>
          <a:stretch>
            <a:fillRect/>
          </a:stretch>
        </p:blipFill>
        <p:spPr bwMode="auto">
          <a:xfrm>
            <a:off x="3810000" y="2514600"/>
            <a:ext cx="1499017" cy="2133600"/>
          </a:xfrm>
          <a:prstGeom prst="rect">
            <a:avLst/>
          </a:prstGeom>
          <a:noFill/>
          <a:ln w="9525">
            <a:noFill/>
            <a:miter lim="800000"/>
            <a:headEnd/>
            <a:tailEnd/>
          </a:ln>
        </p:spPr>
      </p:pic>
      <p:cxnSp>
        <p:nvCxnSpPr>
          <p:cNvPr id="17" name="Connecteur en angle 16"/>
          <p:cNvCxnSpPr/>
          <p:nvPr/>
        </p:nvCxnSpPr>
        <p:spPr>
          <a:xfrm flipV="1">
            <a:off x="3200400" y="3352800"/>
            <a:ext cx="609600" cy="3810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cxnSp>
        <p:nvCxnSpPr>
          <p:cNvPr id="18" name="Connecteur en angle 17"/>
          <p:cNvCxnSpPr/>
          <p:nvPr/>
        </p:nvCxnSpPr>
        <p:spPr>
          <a:xfrm>
            <a:off x="4953000" y="3200400"/>
            <a:ext cx="609600" cy="228600"/>
          </a:xfrm>
          <a:prstGeom prst="bentConnector3">
            <a:avLst>
              <a:gd name="adj1" fmla="val 72059"/>
            </a:avLst>
          </a:prstGeom>
          <a:ln w="25400">
            <a:tailEnd type="arrow"/>
          </a:ln>
        </p:spPr>
        <p:style>
          <a:lnRef idx="1">
            <a:schemeClr val="accent6"/>
          </a:lnRef>
          <a:fillRef idx="0">
            <a:schemeClr val="accent6"/>
          </a:fillRef>
          <a:effectRef idx="0">
            <a:schemeClr val="accent6"/>
          </a:effectRef>
          <a:fontRef idx="minor">
            <a:schemeClr val="tx1"/>
          </a:fontRef>
        </p:style>
      </p:cxnSp>
      <p:pic>
        <p:nvPicPr>
          <p:cNvPr id="17410" name="Picture 2"/>
          <p:cNvPicPr>
            <a:picLocks noChangeAspect="1" noChangeArrowheads="1"/>
          </p:cNvPicPr>
          <p:nvPr/>
        </p:nvPicPr>
        <p:blipFill>
          <a:blip r:embed="rId5" cstate="print"/>
          <a:srcRect/>
          <a:stretch>
            <a:fillRect/>
          </a:stretch>
        </p:blipFill>
        <p:spPr bwMode="auto">
          <a:xfrm>
            <a:off x="5562601" y="2514600"/>
            <a:ext cx="1523999" cy="21691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a:t>
            </a:r>
            <a:r>
              <a:rPr lang="fr-CH" sz="3200" dirty="0" err="1" smtClean="0"/>
              <a:t>Gallery</a:t>
            </a:r>
            <a:endParaRPr lang="fr-CH" sz="3200" dirty="0"/>
          </a:p>
        </p:txBody>
      </p:sp>
      <p:sp>
        <p:nvSpPr>
          <p:cNvPr id="7" name="ZoneTexte 6"/>
          <p:cNvSpPr txBox="1"/>
          <p:nvPr/>
        </p:nvSpPr>
        <p:spPr>
          <a:xfrm>
            <a:off x="685800" y="1182469"/>
            <a:ext cx="7701261" cy="646331"/>
          </a:xfrm>
          <a:prstGeom prst="rect">
            <a:avLst/>
          </a:prstGeom>
          <a:noFill/>
        </p:spPr>
        <p:txBody>
          <a:bodyPr wrap="square" rtlCol="0">
            <a:spAutoFit/>
          </a:bodyPr>
          <a:lstStyle/>
          <a:p>
            <a:r>
              <a:rPr lang="en-US" dirty="0" smtClean="0"/>
              <a:t>This view offers a categorized list of all Computer Graphic Reconstructions of the town of Ostia</a:t>
            </a:r>
          </a:p>
        </p:txBody>
      </p:sp>
      <p:pic>
        <p:nvPicPr>
          <p:cNvPr id="9" name="Picture 5"/>
          <p:cNvPicPr>
            <a:picLocks noChangeAspect="1" noChangeArrowheads="1"/>
          </p:cNvPicPr>
          <p:nvPr/>
        </p:nvPicPr>
        <p:blipFill>
          <a:blip r:embed="rId2" cstate="print"/>
          <a:srcRect/>
          <a:stretch>
            <a:fillRect/>
          </a:stretch>
        </p:blipFill>
        <p:spPr bwMode="auto">
          <a:xfrm>
            <a:off x="1143000" y="2362200"/>
            <a:ext cx="1676400" cy="2386077"/>
          </a:xfrm>
          <a:prstGeom prst="rect">
            <a:avLst/>
          </a:prstGeom>
          <a:noFill/>
          <a:ln w="9525">
            <a:noFill/>
            <a:miter lim="800000"/>
            <a:headEnd/>
            <a:tailEnd/>
          </a:ln>
        </p:spPr>
      </p:pic>
      <p:pic>
        <p:nvPicPr>
          <p:cNvPr id="18434" name="Picture 2"/>
          <p:cNvPicPr>
            <a:picLocks noChangeAspect="1" noChangeArrowheads="1"/>
          </p:cNvPicPr>
          <p:nvPr/>
        </p:nvPicPr>
        <p:blipFill>
          <a:blip r:embed="rId3" cstate="print"/>
          <a:srcRect/>
          <a:stretch>
            <a:fillRect/>
          </a:stretch>
        </p:blipFill>
        <p:spPr bwMode="auto">
          <a:xfrm>
            <a:off x="3352800" y="2362200"/>
            <a:ext cx="1676400" cy="2386077"/>
          </a:xfrm>
          <a:prstGeom prst="rect">
            <a:avLst/>
          </a:prstGeom>
          <a:noFill/>
          <a:ln w="9525">
            <a:noFill/>
            <a:miter lim="800000"/>
            <a:headEnd/>
            <a:tailEnd/>
          </a:ln>
        </p:spPr>
      </p:pic>
      <p:pic>
        <p:nvPicPr>
          <p:cNvPr id="18435" name="Picture 3"/>
          <p:cNvPicPr>
            <a:picLocks noChangeAspect="1" noChangeArrowheads="1"/>
          </p:cNvPicPr>
          <p:nvPr/>
        </p:nvPicPr>
        <p:blipFill>
          <a:blip r:embed="rId4" cstate="print"/>
          <a:srcRect/>
          <a:stretch>
            <a:fillRect/>
          </a:stretch>
        </p:blipFill>
        <p:spPr bwMode="auto">
          <a:xfrm>
            <a:off x="5562600" y="2362200"/>
            <a:ext cx="1676400" cy="2386077"/>
          </a:xfrm>
          <a:prstGeom prst="rect">
            <a:avLst/>
          </a:prstGeom>
          <a:noFill/>
          <a:ln w="9525">
            <a:noFill/>
            <a:miter lim="800000"/>
            <a:headEnd/>
            <a:tailEnd/>
          </a:ln>
        </p:spPr>
      </p:pic>
      <p:cxnSp>
        <p:nvCxnSpPr>
          <p:cNvPr id="18" name="Connecteur en angle 17"/>
          <p:cNvCxnSpPr>
            <a:endCxn id="18434" idx="1"/>
          </p:cNvCxnSpPr>
          <p:nvPr/>
        </p:nvCxnSpPr>
        <p:spPr>
          <a:xfrm flipV="1">
            <a:off x="2590800" y="3555239"/>
            <a:ext cx="762000" cy="635761"/>
          </a:xfrm>
          <a:prstGeom prst="bentConnector3">
            <a:avLst>
              <a:gd name="adj1" fmla="val 61765"/>
            </a:avLst>
          </a:prstGeom>
          <a:ln w="25400">
            <a:tailEnd type="arrow"/>
          </a:ln>
        </p:spPr>
        <p:style>
          <a:lnRef idx="1">
            <a:schemeClr val="accent6"/>
          </a:lnRef>
          <a:fillRef idx="0">
            <a:schemeClr val="accent6"/>
          </a:fillRef>
          <a:effectRef idx="0">
            <a:schemeClr val="accent6"/>
          </a:effectRef>
          <a:fontRef idx="minor">
            <a:schemeClr val="tx1"/>
          </a:fontRef>
        </p:style>
      </p:cxnSp>
      <p:cxnSp>
        <p:nvCxnSpPr>
          <p:cNvPr id="39" name="Connecteur en angle 38"/>
          <p:cNvCxnSpPr/>
          <p:nvPr/>
        </p:nvCxnSpPr>
        <p:spPr>
          <a:xfrm flipV="1">
            <a:off x="4876800" y="2971800"/>
            <a:ext cx="685800" cy="533400"/>
          </a:xfrm>
          <a:prstGeom prst="bentConnector3">
            <a:avLst>
              <a:gd name="adj1" fmla="val 61765"/>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p:cNvPicPr>
            <a:picLocks noChangeAspect="1" noChangeArrowheads="1"/>
          </p:cNvPicPr>
          <p:nvPr/>
        </p:nvPicPr>
        <p:blipFill>
          <a:blip r:embed="rId2" cstate="print"/>
          <a:srcRect/>
          <a:stretch>
            <a:fillRect/>
          </a:stretch>
        </p:blipFill>
        <p:spPr bwMode="auto">
          <a:xfrm>
            <a:off x="1752600" y="2286000"/>
            <a:ext cx="2057400" cy="2928366"/>
          </a:xfrm>
          <a:prstGeom prst="rect">
            <a:avLst/>
          </a:prstGeom>
          <a:noFill/>
          <a:ln w="9525">
            <a:noFill/>
            <a:miter lim="800000"/>
            <a:headEnd/>
            <a:tailEnd/>
          </a:ln>
        </p:spPr>
      </p:pic>
      <p:pic>
        <p:nvPicPr>
          <p:cNvPr id="19461" name="Picture 5"/>
          <p:cNvPicPr>
            <a:picLocks noChangeAspect="1" noChangeArrowheads="1"/>
          </p:cNvPicPr>
          <p:nvPr/>
        </p:nvPicPr>
        <p:blipFill>
          <a:blip r:embed="rId3" cstate="print"/>
          <a:srcRect/>
          <a:stretch>
            <a:fillRect/>
          </a:stretch>
        </p:blipFill>
        <p:spPr bwMode="auto">
          <a:xfrm>
            <a:off x="4953000" y="2286000"/>
            <a:ext cx="2057400" cy="2928367"/>
          </a:xfrm>
          <a:prstGeom prst="rect">
            <a:avLst/>
          </a:prstGeom>
          <a:noFill/>
          <a:ln w="9525">
            <a:noFill/>
            <a:miter lim="800000"/>
            <a:headEnd/>
            <a:tailEnd/>
          </a:ln>
        </p:spPr>
      </p:pic>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Options</a:t>
            </a:r>
            <a:endParaRPr lang="fr-CH" sz="3200" dirty="0"/>
          </a:p>
        </p:txBody>
      </p:sp>
      <p:sp>
        <p:nvSpPr>
          <p:cNvPr id="7" name="ZoneTexte 6"/>
          <p:cNvSpPr txBox="1"/>
          <p:nvPr/>
        </p:nvSpPr>
        <p:spPr>
          <a:xfrm>
            <a:off x="685800" y="1182469"/>
            <a:ext cx="7701261" cy="369332"/>
          </a:xfrm>
          <a:prstGeom prst="rect">
            <a:avLst/>
          </a:prstGeom>
          <a:noFill/>
        </p:spPr>
        <p:txBody>
          <a:bodyPr wrap="square" rtlCol="0">
            <a:spAutoFit/>
          </a:bodyPr>
          <a:lstStyle/>
          <a:p>
            <a:r>
              <a:rPr lang="en-US" dirty="0" smtClean="0"/>
              <a:t>It is used to select the layout type and the language of the application.</a:t>
            </a:r>
          </a:p>
        </p:txBody>
      </p:sp>
      <p:cxnSp>
        <p:nvCxnSpPr>
          <p:cNvPr id="22" name="Connecteur en angle 21"/>
          <p:cNvCxnSpPr>
            <a:endCxn id="19461" idx="1"/>
          </p:cNvCxnSpPr>
          <p:nvPr/>
        </p:nvCxnSpPr>
        <p:spPr>
          <a:xfrm flipV="1">
            <a:off x="3505200" y="3750184"/>
            <a:ext cx="1447800" cy="821816"/>
          </a:xfrm>
          <a:prstGeom prst="bentConnector3">
            <a:avLst>
              <a:gd name="adj1" fmla="val 5000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cstate="print"/>
          <a:srcRect/>
          <a:stretch>
            <a:fillRect/>
          </a:stretch>
        </p:blipFill>
        <p:spPr bwMode="auto">
          <a:xfrm>
            <a:off x="4952999" y="2286000"/>
            <a:ext cx="2057401" cy="2928368"/>
          </a:xfrm>
          <a:prstGeom prst="rect">
            <a:avLst/>
          </a:prstGeom>
          <a:noFill/>
          <a:ln w="9525">
            <a:noFill/>
            <a:miter lim="800000"/>
            <a:headEnd/>
            <a:tailEnd/>
          </a:ln>
        </p:spPr>
      </p:pic>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Menu </a:t>
            </a:r>
            <a:r>
              <a:rPr lang="fr-CH" sz="3200" dirty="0" err="1" smtClean="0"/>
              <a:t>Acknowledgements</a:t>
            </a:r>
            <a:endParaRPr lang="fr-CH" sz="3200" dirty="0"/>
          </a:p>
        </p:txBody>
      </p:sp>
      <p:sp>
        <p:nvSpPr>
          <p:cNvPr id="7" name="ZoneTexte 6"/>
          <p:cNvSpPr txBox="1"/>
          <p:nvPr/>
        </p:nvSpPr>
        <p:spPr>
          <a:xfrm>
            <a:off x="685800" y="1182469"/>
            <a:ext cx="7701261" cy="369332"/>
          </a:xfrm>
          <a:prstGeom prst="rect">
            <a:avLst/>
          </a:prstGeom>
          <a:noFill/>
        </p:spPr>
        <p:txBody>
          <a:bodyPr wrap="square" rtlCol="0">
            <a:spAutoFit/>
          </a:bodyPr>
          <a:lstStyle/>
          <a:p>
            <a:r>
              <a:rPr lang="en-US" dirty="0" smtClean="0"/>
              <a:t>Display info on the team that has worked for this version of the application</a:t>
            </a:r>
          </a:p>
        </p:txBody>
      </p:sp>
      <p:pic>
        <p:nvPicPr>
          <p:cNvPr id="9" name="Picture 6"/>
          <p:cNvPicPr>
            <a:picLocks noChangeAspect="1" noChangeArrowheads="1"/>
          </p:cNvPicPr>
          <p:nvPr/>
        </p:nvPicPr>
        <p:blipFill>
          <a:blip r:embed="rId3" cstate="print"/>
          <a:srcRect/>
          <a:stretch>
            <a:fillRect/>
          </a:stretch>
        </p:blipFill>
        <p:spPr bwMode="auto">
          <a:xfrm>
            <a:off x="1752600" y="2286000"/>
            <a:ext cx="2057400" cy="2928366"/>
          </a:xfrm>
          <a:prstGeom prst="rect">
            <a:avLst/>
          </a:prstGeom>
          <a:noFill/>
          <a:ln w="9525">
            <a:noFill/>
            <a:miter lim="800000"/>
            <a:headEnd/>
            <a:tailEnd/>
          </a:ln>
        </p:spPr>
      </p:pic>
      <p:cxnSp>
        <p:nvCxnSpPr>
          <p:cNvPr id="12" name="Connecteur en angle 11"/>
          <p:cNvCxnSpPr/>
          <p:nvPr/>
        </p:nvCxnSpPr>
        <p:spPr>
          <a:xfrm flipV="1">
            <a:off x="3505200" y="3750184"/>
            <a:ext cx="1447800" cy="1202816"/>
          </a:xfrm>
          <a:prstGeom prst="bentConnector3">
            <a:avLst>
              <a:gd name="adj1" fmla="val 50000"/>
            </a:avLst>
          </a:prstGeom>
          <a:ln w="254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Options</a:t>
            </a:r>
            <a:endParaRPr lang="fr-CH" sz="3200" dirty="0"/>
          </a:p>
        </p:txBody>
      </p:sp>
      <p:sp>
        <p:nvSpPr>
          <p:cNvPr id="4" name="ZoneTexte 3"/>
          <p:cNvSpPr txBox="1"/>
          <p:nvPr/>
        </p:nvSpPr>
        <p:spPr>
          <a:xfrm>
            <a:off x="685800" y="1371601"/>
            <a:ext cx="7701261" cy="923330"/>
          </a:xfrm>
          <a:prstGeom prst="rect">
            <a:avLst/>
          </a:prstGeom>
          <a:noFill/>
        </p:spPr>
        <p:txBody>
          <a:bodyPr wrap="square" rtlCol="0">
            <a:spAutoFit/>
          </a:bodyPr>
          <a:lstStyle/>
          <a:p>
            <a:r>
              <a:rPr lang="fr-CH" dirty="0" smtClean="0"/>
              <a:t>The </a:t>
            </a:r>
            <a:r>
              <a:rPr lang="fr-CH" dirty="0" err="1" smtClean="0"/>
              <a:t>language</a:t>
            </a:r>
            <a:r>
              <a:rPr lang="fr-CH" dirty="0" smtClean="0"/>
              <a:t> </a:t>
            </a:r>
            <a:r>
              <a:rPr lang="fr-CH" dirty="0" err="1" smtClean="0"/>
              <a:t>selection</a:t>
            </a:r>
            <a:r>
              <a:rPr lang="fr-CH" dirty="0" smtClean="0"/>
              <a:t> </a:t>
            </a:r>
            <a:r>
              <a:rPr lang="fr-CH" dirty="0" err="1" smtClean="0"/>
              <a:t>is</a:t>
            </a:r>
            <a:r>
              <a:rPr lang="fr-CH" dirty="0" smtClean="0"/>
              <a:t> </a:t>
            </a:r>
            <a:r>
              <a:rPr lang="fr-CH" dirty="0" err="1" smtClean="0"/>
              <a:t>indipendent</a:t>
            </a:r>
            <a:r>
              <a:rPr lang="fr-CH" dirty="0" smtClean="0"/>
              <a:t> </a:t>
            </a:r>
            <a:r>
              <a:rPr lang="fr-CH" dirty="0" err="1" smtClean="0"/>
              <a:t>from</a:t>
            </a:r>
            <a:r>
              <a:rPr lang="fr-CH" dirty="0" smtClean="0"/>
              <a:t> the </a:t>
            </a:r>
            <a:r>
              <a:rPr lang="fr-CH" dirty="0" err="1" smtClean="0"/>
              <a:t>device</a:t>
            </a:r>
            <a:r>
              <a:rPr lang="fr-CH" dirty="0" smtClean="0"/>
              <a:t> settings. It </a:t>
            </a:r>
            <a:r>
              <a:rPr lang="fr-CH" dirty="0" err="1" smtClean="0"/>
              <a:t>is</a:t>
            </a:r>
            <a:r>
              <a:rPr lang="fr-CH" dirty="0" smtClean="0"/>
              <a:t> possible to </a:t>
            </a:r>
            <a:r>
              <a:rPr lang="fr-CH" dirty="0" err="1" smtClean="0"/>
              <a:t>switch</a:t>
            </a:r>
            <a:r>
              <a:rPr lang="fr-CH" dirty="0" smtClean="0"/>
              <a:t> </a:t>
            </a:r>
            <a:r>
              <a:rPr lang="fr-CH" dirty="0" err="1" smtClean="0"/>
              <a:t>between</a:t>
            </a:r>
            <a:r>
              <a:rPr lang="fr-CH" dirty="0" smtClean="0"/>
              <a:t> English, French and </a:t>
            </a:r>
            <a:r>
              <a:rPr lang="fr-CH" dirty="0" err="1" smtClean="0"/>
              <a:t>Italian</a:t>
            </a:r>
            <a:r>
              <a:rPr lang="fr-CH" dirty="0" smtClean="0"/>
              <a:t> </a:t>
            </a:r>
            <a:r>
              <a:rPr lang="fr-CH" dirty="0" err="1" smtClean="0"/>
              <a:t>at</a:t>
            </a:r>
            <a:r>
              <a:rPr lang="fr-CH" dirty="0" smtClean="0"/>
              <a:t> </a:t>
            </a:r>
            <a:r>
              <a:rPr lang="fr-CH" dirty="0" err="1" smtClean="0"/>
              <a:t>runtime</a:t>
            </a:r>
            <a:r>
              <a:rPr lang="fr-CH" dirty="0" smtClean="0"/>
              <a:t>. The content and the interface </a:t>
            </a:r>
            <a:r>
              <a:rPr lang="fr-CH" dirty="0" err="1" smtClean="0"/>
              <a:t>switch</a:t>
            </a:r>
            <a:r>
              <a:rPr lang="fr-CH" dirty="0" smtClean="0"/>
              <a:t> </a:t>
            </a:r>
            <a:r>
              <a:rPr lang="fr-CH" dirty="0" err="1" smtClean="0"/>
              <a:t>instantly</a:t>
            </a:r>
            <a:r>
              <a:rPr lang="fr-CH" dirty="0" smtClean="0"/>
              <a:t>.</a:t>
            </a:r>
            <a:endParaRPr lang="en-US" dirty="0" smtClean="0"/>
          </a:p>
        </p:txBody>
      </p:sp>
      <p:pic>
        <p:nvPicPr>
          <p:cNvPr id="9218" name="Picture 2" descr="D:\Data\Ostia Antica Documents\Images\Android Google Play Art\Art for PPT Presentation\Google Play Low Res\screenshot5.png"/>
          <p:cNvPicPr>
            <a:picLocks noChangeAspect="1" noChangeArrowheads="1"/>
          </p:cNvPicPr>
          <p:nvPr/>
        </p:nvPicPr>
        <p:blipFill>
          <a:blip r:embed="rId2" cstate="print"/>
          <a:srcRect/>
          <a:stretch>
            <a:fillRect/>
          </a:stretch>
        </p:blipFill>
        <p:spPr bwMode="auto">
          <a:xfrm>
            <a:off x="838200" y="2438400"/>
            <a:ext cx="1860167" cy="2662918"/>
          </a:xfrm>
          <a:prstGeom prst="rect">
            <a:avLst/>
          </a:prstGeom>
          <a:noFill/>
        </p:spPr>
      </p:pic>
      <p:pic>
        <p:nvPicPr>
          <p:cNvPr id="9219" name="Picture 3" descr="D:\Data\Ostia Antica Documents\Images\Android Google Play Art\Art for PPT Presentation\Google Play High Res\screenshot5.png"/>
          <p:cNvPicPr>
            <a:picLocks noChangeAspect="1" noChangeArrowheads="1"/>
          </p:cNvPicPr>
          <p:nvPr/>
        </p:nvPicPr>
        <p:blipFill>
          <a:blip r:embed="rId3" cstate="print"/>
          <a:srcRect/>
          <a:stretch>
            <a:fillRect/>
          </a:stretch>
        </p:blipFill>
        <p:spPr bwMode="auto">
          <a:xfrm>
            <a:off x="3505199" y="2438400"/>
            <a:ext cx="4884421" cy="2971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Expansion Files</a:t>
            </a:r>
            <a:endParaRPr lang="fr-CH" sz="3200" dirty="0"/>
          </a:p>
        </p:txBody>
      </p:sp>
      <p:sp>
        <p:nvSpPr>
          <p:cNvPr id="4" name="ZoneTexte 3"/>
          <p:cNvSpPr txBox="1"/>
          <p:nvPr/>
        </p:nvSpPr>
        <p:spPr>
          <a:xfrm>
            <a:off x="685800" y="1371601"/>
            <a:ext cx="7701261" cy="1200329"/>
          </a:xfrm>
          <a:prstGeom prst="rect">
            <a:avLst/>
          </a:prstGeom>
          <a:noFill/>
        </p:spPr>
        <p:txBody>
          <a:bodyPr wrap="square" rtlCol="0">
            <a:spAutoFit/>
          </a:bodyPr>
          <a:lstStyle/>
          <a:p>
            <a:r>
              <a:rPr lang="fr-CH" dirty="0" smtClean="0"/>
              <a:t>The size of an application for Google Play </a:t>
            </a:r>
            <a:r>
              <a:rPr lang="fr-CH" dirty="0" err="1" smtClean="0"/>
              <a:t>is</a:t>
            </a:r>
            <a:r>
              <a:rPr lang="fr-CH" dirty="0" smtClean="0"/>
              <a:t> 50 MB. </a:t>
            </a:r>
            <a:r>
              <a:rPr lang="fr-CH" dirty="0" err="1" smtClean="0"/>
              <a:t>After</a:t>
            </a:r>
            <a:r>
              <a:rPr lang="fr-CH" dirty="0" smtClean="0"/>
              <a:t> </a:t>
            </a:r>
            <a:r>
              <a:rPr lang="fr-CH" dirty="0" err="1" smtClean="0"/>
              <a:t>that</a:t>
            </a:r>
            <a:r>
              <a:rPr lang="fr-CH" dirty="0" smtClean="0"/>
              <a:t> </a:t>
            </a:r>
            <a:r>
              <a:rPr lang="fr-CH" dirty="0" err="1" smtClean="0"/>
              <a:t>limits</a:t>
            </a:r>
            <a:r>
              <a:rPr lang="fr-CH" dirty="0" smtClean="0"/>
              <a:t> an application must use Extension Packages to store </a:t>
            </a:r>
            <a:r>
              <a:rPr lang="fr-CH" dirty="0" err="1" smtClean="0"/>
              <a:t>artwork</a:t>
            </a:r>
            <a:r>
              <a:rPr lang="fr-CH" dirty="0" smtClean="0"/>
              <a:t> and </a:t>
            </a:r>
            <a:r>
              <a:rPr lang="fr-CH" dirty="0" err="1" smtClean="0"/>
              <a:t>resources</a:t>
            </a:r>
            <a:r>
              <a:rPr lang="fr-CH" dirty="0" smtClean="0"/>
              <a:t>. </a:t>
            </a:r>
            <a:r>
              <a:rPr lang="fr-CH" dirty="0" err="1" smtClean="0"/>
              <a:t>Ostia</a:t>
            </a:r>
            <a:r>
              <a:rPr lang="fr-CH" dirty="0" smtClean="0"/>
              <a:t> </a:t>
            </a:r>
            <a:r>
              <a:rPr lang="fr-CH" dirty="0" err="1" smtClean="0"/>
              <a:t>Antica</a:t>
            </a:r>
            <a:r>
              <a:rPr lang="fr-CH" dirty="0" smtClean="0"/>
              <a:t> uses one Expansion Package to store the </a:t>
            </a:r>
            <a:r>
              <a:rPr lang="fr-CH" dirty="0" err="1" smtClean="0"/>
              <a:t>high</a:t>
            </a:r>
            <a:r>
              <a:rPr lang="fr-CH" dirty="0" smtClean="0"/>
              <a:t> </a:t>
            </a:r>
            <a:r>
              <a:rPr lang="fr-CH" dirty="0" err="1" smtClean="0"/>
              <a:t>resolution</a:t>
            </a:r>
            <a:r>
              <a:rPr lang="fr-CH" dirty="0" smtClean="0"/>
              <a:t> version of all images. HTML and </a:t>
            </a:r>
            <a:r>
              <a:rPr lang="fr-CH" dirty="0" err="1" smtClean="0"/>
              <a:t>low</a:t>
            </a:r>
            <a:r>
              <a:rPr lang="fr-CH" dirty="0" smtClean="0"/>
              <a:t> </a:t>
            </a:r>
            <a:r>
              <a:rPr lang="fr-CH" dirty="0" err="1" smtClean="0"/>
              <a:t>resolution</a:t>
            </a:r>
            <a:r>
              <a:rPr lang="fr-CH" dirty="0" smtClean="0"/>
              <a:t> images are </a:t>
            </a:r>
            <a:r>
              <a:rPr lang="fr-CH" dirty="0" err="1" smtClean="0"/>
              <a:t>stored</a:t>
            </a:r>
            <a:r>
              <a:rPr lang="fr-CH" dirty="0" smtClean="0"/>
              <a:t> in the </a:t>
            </a:r>
            <a:r>
              <a:rPr lang="fr-CH" dirty="0" err="1" smtClean="0"/>
              <a:t>asset</a:t>
            </a:r>
            <a:r>
              <a:rPr lang="fr-CH" dirty="0" smtClean="0"/>
              <a:t> </a:t>
            </a:r>
            <a:r>
              <a:rPr lang="fr-CH" dirty="0" err="1" smtClean="0"/>
              <a:t>folder</a:t>
            </a:r>
            <a:r>
              <a:rPr lang="fr-CH" dirty="0" smtClean="0"/>
              <a:t>.</a:t>
            </a:r>
            <a:endParaRPr lang="en-US" dirty="0" smtClean="0"/>
          </a:p>
        </p:txBody>
      </p:sp>
      <p:pic>
        <p:nvPicPr>
          <p:cNvPr id="10242" name="Picture 2"/>
          <p:cNvPicPr>
            <a:picLocks noChangeAspect="1" noChangeArrowheads="1"/>
          </p:cNvPicPr>
          <p:nvPr/>
        </p:nvPicPr>
        <p:blipFill>
          <a:blip r:embed="rId2" cstate="print"/>
          <a:srcRect/>
          <a:stretch>
            <a:fillRect/>
          </a:stretch>
        </p:blipFill>
        <p:spPr bwMode="auto">
          <a:xfrm>
            <a:off x="762000" y="2667000"/>
            <a:ext cx="4942193"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Virtual </a:t>
            </a:r>
            <a:r>
              <a:rPr lang="fr-CH" sz="3200" dirty="0" err="1" smtClean="0"/>
              <a:t>Devices</a:t>
            </a:r>
            <a:endParaRPr lang="fr-CH" sz="3200" dirty="0"/>
          </a:p>
        </p:txBody>
      </p:sp>
      <p:sp>
        <p:nvSpPr>
          <p:cNvPr id="4" name="ZoneTexte 3"/>
          <p:cNvSpPr txBox="1"/>
          <p:nvPr/>
        </p:nvSpPr>
        <p:spPr>
          <a:xfrm>
            <a:off x="685800" y="1371601"/>
            <a:ext cx="7701261" cy="2862322"/>
          </a:xfrm>
          <a:prstGeom prst="rect">
            <a:avLst/>
          </a:prstGeom>
          <a:noFill/>
        </p:spPr>
        <p:txBody>
          <a:bodyPr wrap="square" rtlCol="0">
            <a:spAutoFit/>
          </a:bodyPr>
          <a:lstStyle/>
          <a:p>
            <a:r>
              <a:rPr lang="fr-CH" dirty="0" smtClean="0"/>
              <a:t>The </a:t>
            </a:r>
            <a:r>
              <a:rPr lang="fr-CH" dirty="0" err="1" smtClean="0"/>
              <a:t>virtual</a:t>
            </a:r>
            <a:r>
              <a:rPr lang="fr-CH" dirty="0" smtClean="0"/>
              <a:t> </a:t>
            </a:r>
            <a:r>
              <a:rPr lang="fr-CH" dirty="0" err="1" smtClean="0"/>
              <a:t>devices</a:t>
            </a:r>
            <a:r>
              <a:rPr lang="fr-CH" dirty="0" smtClean="0"/>
              <a:t> </a:t>
            </a:r>
            <a:r>
              <a:rPr lang="fr-CH" dirty="0" err="1" smtClean="0"/>
              <a:t>installed</a:t>
            </a:r>
            <a:r>
              <a:rPr lang="fr-CH" dirty="0" smtClean="0"/>
              <a:t> </a:t>
            </a:r>
            <a:r>
              <a:rPr lang="fr-CH" dirty="0" err="1" smtClean="0"/>
              <a:t>with</a:t>
            </a:r>
            <a:r>
              <a:rPr lang="fr-CH" dirty="0" smtClean="0"/>
              <a:t> the SDK are </a:t>
            </a:r>
            <a:r>
              <a:rPr lang="fr-CH" dirty="0" err="1" smtClean="0"/>
              <a:t>too</a:t>
            </a:r>
            <a:r>
              <a:rPr lang="fr-CH" dirty="0" smtClean="0"/>
              <a:t> slow. </a:t>
            </a:r>
            <a:r>
              <a:rPr lang="fr-CH" dirty="0" err="1" smtClean="0"/>
              <a:t>Even</a:t>
            </a:r>
            <a:r>
              <a:rPr lang="fr-CH" dirty="0" smtClean="0"/>
              <a:t> </a:t>
            </a:r>
            <a:r>
              <a:rPr lang="fr-CH" dirty="0" err="1" smtClean="0"/>
              <a:t>when</a:t>
            </a:r>
            <a:r>
              <a:rPr lang="fr-CH" dirty="0" smtClean="0"/>
              <a:t> </a:t>
            </a:r>
            <a:r>
              <a:rPr lang="fr-CH" dirty="0" err="1" smtClean="0"/>
              <a:t>they</a:t>
            </a:r>
            <a:r>
              <a:rPr lang="fr-CH" dirty="0" smtClean="0"/>
              <a:t> use the hardware </a:t>
            </a:r>
            <a:r>
              <a:rPr lang="fr-CH" dirty="0" err="1" smtClean="0"/>
              <a:t>accelerator</a:t>
            </a:r>
            <a:r>
              <a:rPr lang="fr-CH" dirty="0" smtClean="0"/>
              <a:t> , </a:t>
            </a:r>
            <a:r>
              <a:rPr lang="fr-CH" dirty="0" err="1" smtClean="0"/>
              <a:t>they</a:t>
            </a:r>
            <a:r>
              <a:rPr lang="fr-CH" dirty="0" smtClean="0"/>
              <a:t> are </a:t>
            </a:r>
            <a:r>
              <a:rPr lang="fr-CH" dirty="0" err="1" smtClean="0"/>
              <a:t>quite</a:t>
            </a:r>
            <a:r>
              <a:rPr lang="fr-CH" dirty="0" smtClean="0"/>
              <a:t> slow and </a:t>
            </a:r>
            <a:r>
              <a:rPr lang="fr-CH" dirty="0" err="1" smtClean="0"/>
              <a:t>difficult</a:t>
            </a:r>
            <a:r>
              <a:rPr lang="fr-CH" dirty="0" smtClean="0"/>
              <a:t> to manage. In addition, on </a:t>
            </a:r>
            <a:r>
              <a:rPr lang="fr-CH" dirty="0" err="1" smtClean="0"/>
              <a:t>these</a:t>
            </a:r>
            <a:r>
              <a:rPr lang="fr-CH" dirty="0" smtClean="0"/>
              <a:t> </a:t>
            </a:r>
            <a:r>
              <a:rPr lang="fr-CH" dirty="0" err="1" smtClean="0"/>
              <a:t>virtual</a:t>
            </a:r>
            <a:r>
              <a:rPr lang="fr-CH" dirty="0" smtClean="0"/>
              <a:t> </a:t>
            </a:r>
            <a:r>
              <a:rPr lang="fr-CH" dirty="0" err="1" smtClean="0"/>
              <a:t>devices</a:t>
            </a:r>
            <a:r>
              <a:rPr lang="fr-CH" dirty="0" smtClean="0"/>
              <a:t>, </a:t>
            </a:r>
            <a:r>
              <a:rPr lang="fr-CH" dirty="0" err="1" smtClean="0"/>
              <a:t>it</a:t>
            </a:r>
            <a:r>
              <a:rPr lang="fr-CH" dirty="0" smtClean="0"/>
              <a:t> </a:t>
            </a:r>
            <a:r>
              <a:rPr lang="fr-CH" dirty="0" err="1" smtClean="0"/>
              <a:t>is</a:t>
            </a:r>
            <a:r>
              <a:rPr lang="fr-CH" dirty="0" smtClean="0"/>
              <a:t> not possible to use the Google services </a:t>
            </a:r>
            <a:r>
              <a:rPr lang="fr-CH" dirty="0" err="1" smtClean="0"/>
              <a:t>hence</a:t>
            </a:r>
            <a:r>
              <a:rPr lang="fr-CH" dirty="0" smtClean="0"/>
              <a:t> the </a:t>
            </a:r>
            <a:r>
              <a:rPr lang="fr-CH" dirty="0" err="1" smtClean="0"/>
              <a:t>Mapview</a:t>
            </a:r>
            <a:r>
              <a:rPr lang="fr-CH" dirty="0" smtClean="0"/>
              <a:t> </a:t>
            </a:r>
            <a:r>
              <a:rPr lang="fr-CH" dirty="0" err="1" smtClean="0"/>
              <a:t>is</a:t>
            </a:r>
            <a:r>
              <a:rPr lang="fr-CH" dirty="0" smtClean="0"/>
              <a:t> not </a:t>
            </a:r>
            <a:r>
              <a:rPr lang="fr-CH" dirty="0" err="1" smtClean="0"/>
              <a:t>working</a:t>
            </a:r>
            <a:r>
              <a:rPr lang="fr-CH" dirty="0" smtClean="0"/>
              <a:t>. In </a:t>
            </a:r>
            <a:r>
              <a:rPr lang="fr-CH" dirty="0" err="1" smtClean="0"/>
              <a:t>orde</a:t>
            </a:r>
            <a:r>
              <a:rPr lang="fr-CH" dirty="0" smtClean="0"/>
              <a:t> to </a:t>
            </a:r>
            <a:r>
              <a:rPr lang="fr-CH" dirty="0" err="1" smtClean="0"/>
              <a:t>debug</a:t>
            </a:r>
            <a:r>
              <a:rPr lang="fr-CH" dirty="0" smtClean="0"/>
              <a:t> Google </a:t>
            </a:r>
            <a:r>
              <a:rPr lang="fr-CH" dirty="0" err="1" smtClean="0"/>
              <a:t>Maps</a:t>
            </a:r>
            <a:r>
              <a:rPr lang="fr-CH" dirty="0" smtClean="0"/>
              <a:t> on </a:t>
            </a:r>
            <a:r>
              <a:rPr lang="fr-CH" dirty="0" err="1" smtClean="0"/>
              <a:t>virtual</a:t>
            </a:r>
            <a:r>
              <a:rPr lang="fr-CH" dirty="0" smtClean="0"/>
              <a:t> </a:t>
            </a:r>
            <a:r>
              <a:rPr lang="fr-CH" dirty="0" err="1" smtClean="0"/>
              <a:t>devices</a:t>
            </a:r>
            <a:r>
              <a:rPr lang="fr-CH" dirty="0" smtClean="0"/>
              <a:t> </a:t>
            </a:r>
            <a:r>
              <a:rPr lang="fr-CH" dirty="0" err="1" smtClean="0"/>
              <a:t>it</a:t>
            </a:r>
            <a:r>
              <a:rPr lang="fr-CH" dirty="0" smtClean="0"/>
              <a:t> </a:t>
            </a:r>
            <a:r>
              <a:rPr lang="fr-CH" dirty="0" err="1" smtClean="0"/>
              <a:t>is</a:t>
            </a:r>
            <a:r>
              <a:rPr lang="fr-CH" dirty="0" smtClean="0"/>
              <a:t> possible to use </a:t>
            </a:r>
            <a:r>
              <a:rPr lang="fr-CH" dirty="0" err="1" smtClean="0"/>
              <a:t>Genymotion</a:t>
            </a:r>
            <a:r>
              <a:rPr lang="fr-CH" dirty="0" smtClean="0"/>
              <a:t> suite </a:t>
            </a:r>
            <a:r>
              <a:rPr lang="fr-CH" dirty="0" err="1" smtClean="0"/>
              <a:t>that</a:t>
            </a:r>
            <a:r>
              <a:rPr lang="fr-CH" dirty="0" smtClean="0"/>
              <a:t> </a:t>
            </a:r>
            <a:r>
              <a:rPr lang="fr-CH" dirty="0" err="1" smtClean="0"/>
              <a:t>implements</a:t>
            </a:r>
            <a:r>
              <a:rPr lang="fr-CH" dirty="0" smtClean="0"/>
              <a:t> </a:t>
            </a:r>
            <a:r>
              <a:rPr lang="fr-CH" dirty="0" err="1" smtClean="0"/>
              <a:t>fully</a:t>
            </a:r>
            <a:r>
              <a:rPr lang="fr-CH" dirty="0" smtClean="0"/>
              <a:t> </a:t>
            </a:r>
            <a:r>
              <a:rPr lang="fr-CH" dirty="0" err="1" smtClean="0"/>
              <a:t>functional</a:t>
            </a:r>
            <a:r>
              <a:rPr lang="fr-CH" dirty="0" smtClean="0"/>
              <a:t> </a:t>
            </a:r>
            <a:r>
              <a:rPr lang="fr-CH" dirty="0" err="1" smtClean="0"/>
              <a:t>virtual</a:t>
            </a:r>
            <a:r>
              <a:rPr lang="fr-CH" dirty="0" smtClean="0"/>
              <a:t> </a:t>
            </a:r>
            <a:r>
              <a:rPr lang="fr-CH" dirty="0" err="1" smtClean="0"/>
              <a:t>devices</a:t>
            </a:r>
            <a:r>
              <a:rPr lang="fr-CH" dirty="0" smtClean="0"/>
              <a:t>  </a:t>
            </a:r>
            <a:r>
              <a:rPr lang="fr-CH" dirty="0" err="1" smtClean="0"/>
              <a:t>based</a:t>
            </a:r>
            <a:r>
              <a:rPr lang="fr-CH" dirty="0" smtClean="0"/>
              <a:t> on Oracle VM </a:t>
            </a:r>
            <a:r>
              <a:rPr lang="fr-CH" dirty="0" err="1" smtClean="0"/>
              <a:t>Virtualbox</a:t>
            </a:r>
            <a:r>
              <a:rPr lang="fr-CH" dirty="0" smtClean="0"/>
              <a:t>.</a:t>
            </a:r>
          </a:p>
          <a:p>
            <a:endParaRPr lang="fr-CH" dirty="0" smtClean="0"/>
          </a:p>
          <a:p>
            <a:r>
              <a:rPr lang="fr-CH" dirty="0" smtClean="0"/>
              <a:t>http://www.genymotion.com/</a:t>
            </a:r>
          </a:p>
          <a:p>
            <a:endParaRPr lang="fr-CH" dirty="0" smtClean="0"/>
          </a:p>
          <a:p>
            <a:endParaRPr lang="fr-CH" dirty="0" smtClean="0"/>
          </a:p>
        </p:txBody>
      </p:sp>
      <p:pic>
        <p:nvPicPr>
          <p:cNvPr id="11266" name="Picture 2"/>
          <p:cNvPicPr>
            <a:picLocks noChangeAspect="1" noChangeArrowheads="1"/>
          </p:cNvPicPr>
          <p:nvPr/>
        </p:nvPicPr>
        <p:blipFill>
          <a:blip r:embed="rId2" cstate="print"/>
          <a:srcRect/>
          <a:stretch>
            <a:fillRect/>
          </a:stretch>
        </p:blipFill>
        <p:spPr bwMode="auto">
          <a:xfrm>
            <a:off x="4876800" y="3048000"/>
            <a:ext cx="3352800" cy="28983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Artwork</a:t>
            </a:r>
            <a:endParaRPr lang="fr-CH" sz="3200" dirty="0"/>
          </a:p>
        </p:txBody>
      </p:sp>
      <p:sp>
        <p:nvSpPr>
          <p:cNvPr id="4" name="ZoneTexte 3"/>
          <p:cNvSpPr txBox="1"/>
          <p:nvPr/>
        </p:nvSpPr>
        <p:spPr>
          <a:xfrm>
            <a:off x="685800" y="1371601"/>
            <a:ext cx="7701261" cy="646331"/>
          </a:xfrm>
          <a:prstGeom prst="rect">
            <a:avLst/>
          </a:prstGeom>
          <a:noFill/>
        </p:spPr>
        <p:txBody>
          <a:bodyPr wrap="square" rtlCol="0">
            <a:spAutoFit/>
          </a:bodyPr>
          <a:lstStyle/>
          <a:p>
            <a:r>
              <a:rPr lang="en-US" dirty="0" smtClean="0"/>
              <a:t>I have produces all the Artwork of the application.</a:t>
            </a:r>
            <a:r>
              <a:rPr lang="fr-CH" dirty="0" smtClean="0"/>
              <a:t> </a:t>
            </a:r>
            <a:r>
              <a:rPr lang="fr-CH" dirty="0" err="1" smtClean="0"/>
              <a:t>Here</a:t>
            </a:r>
            <a:r>
              <a:rPr lang="fr-CH" dirty="0" smtClean="0"/>
              <a:t> </a:t>
            </a:r>
            <a:r>
              <a:rPr lang="fr-CH" dirty="0" err="1" smtClean="0"/>
              <a:t>some</a:t>
            </a:r>
            <a:r>
              <a:rPr lang="fr-CH" dirty="0" smtClean="0"/>
              <a:t> </a:t>
            </a:r>
            <a:r>
              <a:rPr lang="fr-CH" dirty="0" err="1" smtClean="0"/>
              <a:t>example</a:t>
            </a:r>
            <a:r>
              <a:rPr lang="fr-CH" dirty="0" smtClean="0"/>
              <a:t> of </a:t>
            </a:r>
            <a:r>
              <a:rPr lang="fr-CH" dirty="0" err="1" smtClean="0"/>
              <a:t>artwork</a:t>
            </a:r>
            <a:r>
              <a:rPr lang="fr-CH" dirty="0" smtClean="0"/>
              <a:t> for </a:t>
            </a:r>
            <a:r>
              <a:rPr lang="fr-CH" dirty="0" err="1" smtClean="0"/>
              <a:t>both</a:t>
            </a:r>
            <a:r>
              <a:rPr lang="fr-CH" dirty="0" smtClean="0"/>
              <a:t> applications.</a:t>
            </a:r>
            <a:endParaRPr lang="en-US" dirty="0" smtClean="0"/>
          </a:p>
        </p:txBody>
      </p:sp>
      <p:pic>
        <p:nvPicPr>
          <p:cNvPr id="3074" name="Picture 2" descr="D:\Data\Ostia Antica Documents\Images\Map Tag\basilica_white.png"/>
          <p:cNvPicPr>
            <a:picLocks noChangeAspect="1" noChangeArrowheads="1"/>
          </p:cNvPicPr>
          <p:nvPr/>
        </p:nvPicPr>
        <p:blipFill>
          <a:blip r:embed="rId2" cstate="print"/>
          <a:srcRect/>
          <a:stretch>
            <a:fillRect/>
          </a:stretch>
        </p:blipFill>
        <p:spPr bwMode="auto">
          <a:xfrm>
            <a:off x="838200" y="2590800"/>
            <a:ext cx="763588" cy="763588"/>
          </a:xfrm>
          <a:prstGeom prst="rect">
            <a:avLst/>
          </a:prstGeom>
          <a:noFill/>
        </p:spPr>
      </p:pic>
      <p:sp>
        <p:nvSpPr>
          <p:cNvPr id="8" name="ZoneTexte 7"/>
          <p:cNvSpPr txBox="1"/>
          <p:nvPr/>
        </p:nvSpPr>
        <p:spPr>
          <a:xfrm>
            <a:off x="762000" y="2133600"/>
            <a:ext cx="7701261" cy="369332"/>
          </a:xfrm>
          <a:prstGeom prst="rect">
            <a:avLst/>
          </a:prstGeom>
          <a:noFill/>
        </p:spPr>
        <p:txBody>
          <a:bodyPr wrap="square" rtlCol="0">
            <a:spAutoFit/>
          </a:bodyPr>
          <a:lstStyle/>
          <a:p>
            <a:r>
              <a:rPr lang="fr-CH" u="sng" dirty="0" err="1" smtClean="0"/>
              <a:t>Map</a:t>
            </a:r>
            <a:r>
              <a:rPr lang="fr-CH" u="sng" dirty="0" smtClean="0"/>
              <a:t> tags</a:t>
            </a:r>
            <a:endParaRPr lang="en-US" u="sng" dirty="0" smtClean="0"/>
          </a:p>
        </p:txBody>
      </p:sp>
      <p:pic>
        <p:nvPicPr>
          <p:cNvPr id="3075" name="Picture 3" descr="D:\Data\Ostia Antica Documents\Images\Map Tag\navalia_white.png"/>
          <p:cNvPicPr>
            <a:picLocks noChangeAspect="1" noChangeArrowheads="1"/>
          </p:cNvPicPr>
          <p:nvPr/>
        </p:nvPicPr>
        <p:blipFill>
          <a:blip r:embed="rId3" cstate="print"/>
          <a:srcRect/>
          <a:stretch>
            <a:fillRect/>
          </a:stretch>
        </p:blipFill>
        <p:spPr bwMode="auto">
          <a:xfrm>
            <a:off x="1676400" y="2590800"/>
            <a:ext cx="768350" cy="768350"/>
          </a:xfrm>
          <a:prstGeom prst="rect">
            <a:avLst/>
          </a:prstGeom>
          <a:noFill/>
        </p:spPr>
      </p:pic>
      <p:pic>
        <p:nvPicPr>
          <p:cNvPr id="3076" name="Picture 4" descr="D:\Data\Ostia Antica Documents\Images\Map Tag\teatro_white.png"/>
          <p:cNvPicPr>
            <a:picLocks noChangeAspect="1" noChangeArrowheads="1"/>
          </p:cNvPicPr>
          <p:nvPr/>
        </p:nvPicPr>
        <p:blipFill>
          <a:blip r:embed="rId4" cstate="print"/>
          <a:srcRect/>
          <a:stretch>
            <a:fillRect/>
          </a:stretch>
        </p:blipFill>
        <p:spPr bwMode="auto">
          <a:xfrm>
            <a:off x="2514600" y="2590800"/>
            <a:ext cx="762000" cy="762000"/>
          </a:xfrm>
          <a:prstGeom prst="rect">
            <a:avLst/>
          </a:prstGeom>
          <a:noFill/>
        </p:spPr>
      </p:pic>
      <p:pic>
        <p:nvPicPr>
          <p:cNvPr id="3077" name="Picture 5" descr="D:\Data\Ostia Antica Documents\Images\Map Tag\insula_white.png"/>
          <p:cNvPicPr>
            <a:picLocks noChangeAspect="1" noChangeArrowheads="1"/>
          </p:cNvPicPr>
          <p:nvPr/>
        </p:nvPicPr>
        <p:blipFill>
          <a:blip r:embed="rId5" cstate="print"/>
          <a:srcRect/>
          <a:stretch>
            <a:fillRect/>
          </a:stretch>
        </p:blipFill>
        <p:spPr bwMode="auto">
          <a:xfrm>
            <a:off x="3352800" y="2590800"/>
            <a:ext cx="762000" cy="762000"/>
          </a:xfrm>
          <a:prstGeom prst="rect">
            <a:avLst/>
          </a:prstGeom>
          <a:noFill/>
        </p:spPr>
      </p:pic>
      <p:sp>
        <p:nvSpPr>
          <p:cNvPr id="12" name="ZoneTexte 11"/>
          <p:cNvSpPr txBox="1"/>
          <p:nvPr/>
        </p:nvSpPr>
        <p:spPr>
          <a:xfrm>
            <a:off x="762000" y="3505200"/>
            <a:ext cx="7777461" cy="369332"/>
          </a:xfrm>
          <a:prstGeom prst="rect">
            <a:avLst/>
          </a:prstGeom>
          <a:noFill/>
        </p:spPr>
        <p:txBody>
          <a:bodyPr wrap="square" rtlCol="0">
            <a:spAutoFit/>
          </a:bodyPr>
          <a:lstStyle/>
          <a:p>
            <a:r>
              <a:rPr lang="fr-CH" u="sng" dirty="0" err="1" smtClean="0"/>
              <a:t>Map</a:t>
            </a:r>
            <a:r>
              <a:rPr lang="fr-CH" u="sng" dirty="0" smtClean="0"/>
              <a:t> Pins</a:t>
            </a:r>
            <a:endParaRPr lang="en-US" u="sng" dirty="0" smtClean="0"/>
          </a:p>
        </p:txBody>
      </p:sp>
      <p:pic>
        <p:nvPicPr>
          <p:cNvPr id="3078" name="Picture 6" descr="D:\Data\Ostia Antica Documents\Images\Map Tag\tempio_white.png"/>
          <p:cNvPicPr>
            <a:picLocks noChangeAspect="1" noChangeArrowheads="1"/>
          </p:cNvPicPr>
          <p:nvPr/>
        </p:nvPicPr>
        <p:blipFill>
          <a:blip r:embed="rId6" cstate="print"/>
          <a:srcRect/>
          <a:stretch>
            <a:fillRect/>
          </a:stretch>
        </p:blipFill>
        <p:spPr bwMode="auto">
          <a:xfrm>
            <a:off x="4191000" y="2590800"/>
            <a:ext cx="762000" cy="762000"/>
          </a:xfrm>
          <a:prstGeom prst="rect">
            <a:avLst/>
          </a:prstGeom>
          <a:noFill/>
        </p:spPr>
      </p:pic>
      <p:pic>
        <p:nvPicPr>
          <p:cNvPr id="3079" name="Picture 7" descr="D:\Data\Ostia Antica Documents\Images\Pins High Res\basilica_white.png"/>
          <p:cNvPicPr>
            <a:picLocks noChangeAspect="1" noChangeArrowheads="1"/>
          </p:cNvPicPr>
          <p:nvPr/>
        </p:nvPicPr>
        <p:blipFill>
          <a:blip r:embed="rId7" cstate="print"/>
          <a:srcRect/>
          <a:stretch>
            <a:fillRect/>
          </a:stretch>
        </p:blipFill>
        <p:spPr bwMode="auto">
          <a:xfrm>
            <a:off x="762000" y="4038600"/>
            <a:ext cx="720195" cy="1074695"/>
          </a:xfrm>
          <a:prstGeom prst="rect">
            <a:avLst/>
          </a:prstGeom>
          <a:noFill/>
        </p:spPr>
      </p:pic>
      <p:pic>
        <p:nvPicPr>
          <p:cNvPr id="3080" name="Picture 8" descr="D:\Data\Ostia Antica Documents\Images\Pins High Res\navalia_white.png"/>
          <p:cNvPicPr>
            <a:picLocks noChangeAspect="1" noChangeArrowheads="1"/>
          </p:cNvPicPr>
          <p:nvPr/>
        </p:nvPicPr>
        <p:blipFill>
          <a:blip r:embed="rId8" cstate="print"/>
          <a:srcRect/>
          <a:stretch>
            <a:fillRect/>
          </a:stretch>
        </p:blipFill>
        <p:spPr bwMode="auto">
          <a:xfrm>
            <a:off x="1600200" y="4038600"/>
            <a:ext cx="714903" cy="1066799"/>
          </a:xfrm>
          <a:prstGeom prst="rect">
            <a:avLst/>
          </a:prstGeom>
          <a:noFill/>
        </p:spPr>
      </p:pic>
      <p:pic>
        <p:nvPicPr>
          <p:cNvPr id="3081" name="Picture 9" descr="D:\Data\Ostia Antica Documents\Images\Pins High Res\teatro_white.png"/>
          <p:cNvPicPr>
            <a:picLocks noChangeAspect="1" noChangeArrowheads="1"/>
          </p:cNvPicPr>
          <p:nvPr/>
        </p:nvPicPr>
        <p:blipFill>
          <a:blip r:embed="rId9" cstate="print"/>
          <a:srcRect/>
          <a:stretch>
            <a:fillRect/>
          </a:stretch>
        </p:blipFill>
        <p:spPr bwMode="auto">
          <a:xfrm>
            <a:off x="2438400" y="4038600"/>
            <a:ext cx="689768" cy="1029292"/>
          </a:xfrm>
          <a:prstGeom prst="rect">
            <a:avLst/>
          </a:prstGeom>
          <a:noFill/>
        </p:spPr>
      </p:pic>
      <p:pic>
        <p:nvPicPr>
          <p:cNvPr id="3082" name="Picture 10" descr="D:\Data\Ostia Antica Documents\Images\Pins High Res\insula_white.png"/>
          <p:cNvPicPr>
            <a:picLocks noChangeAspect="1" noChangeArrowheads="1"/>
          </p:cNvPicPr>
          <p:nvPr/>
        </p:nvPicPr>
        <p:blipFill>
          <a:blip r:embed="rId10" cstate="print"/>
          <a:srcRect/>
          <a:stretch>
            <a:fillRect/>
          </a:stretch>
        </p:blipFill>
        <p:spPr bwMode="auto">
          <a:xfrm>
            <a:off x="3276600" y="4038600"/>
            <a:ext cx="685800" cy="1023369"/>
          </a:xfrm>
          <a:prstGeom prst="rect">
            <a:avLst/>
          </a:prstGeom>
          <a:noFill/>
        </p:spPr>
      </p:pic>
      <p:pic>
        <p:nvPicPr>
          <p:cNvPr id="3083" name="Picture 11" descr="D:\Data\Ostia Antica Documents\Images\Pins High Res\tempio_white.png"/>
          <p:cNvPicPr>
            <a:picLocks noChangeAspect="1" noChangeArrowheads="1"/>
          </p:cNvPicPr>
          <p:nvPr/>
        </p:nvPicPr>
        <p:blipFill>
          <a:blip r:embed="rId11" cstate="print"/>
          <a:srcRect/>
          <a:stretch>
            <a:fillRect/>
          </a:stretch>
        </p:blipFill>
        <p:spPr bwMode="auto">
          <a:xfrm>
            <a:off x="4114800" y="4038600"/>
            <a:ext cx="685800" cy="102337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Artwork</a:t>
            </a:r>
            <a:endParaRPr lang="fr-CH" sz="3200" dirty="0"/>
          </a:p>
        </p:txBody>
      </p:sp>
      <p:sp>
        <p:nvSpPr>
          <p:cNvPr id="8" name="ZoneTexte 7"/>
          <p:cNvSpPr txBox="1"/>
          <p:nvPr/>
        </p:nvSpPr>
        <p:spPr>
          <a:xfrm>
            <a:off x="685800" y="1371600"/>
            <a:ext cx="7701261" cy="369332"/>
          </a:xfrm>
          <a:prstGeom prst="rect">
            <a:avLst/>
          </a:prstGeom>
          <a:noFill/>
        </p:spPr>
        <p:txBody>
          <a:bodyPr wrap="square" rtlCol="0">
            <a:spAutoFit/>
          </a:bodyPr>
          <a:lstStyle/>
          <a:p>
            <a:r>
              <a:rPr lang="fr-CH" u="sng" dirty="0" smtClean="0"/>
              <a:t>Interface</a:t>
            </a:r>
            <a:endParaRPr lang="en-US" u="sng" dirty="0" smtClean="0"/>
          </a:p>
        </p:txBody>
      </p:sp>
      <p:pic>
        <p:nvPicPr>
          <p:cNvPr id="4098" name="Picture 2" descr="D:\Data\Ostia Antica Documents\Images\InfoView\options.png"/>
          <p:cNvPicPr>
            <a:picLocks noChangeAspect="1" noChangeArrowheads="1"/>
          </p:cNvPicPr>
          <p:nvPr/>
        </p:nvPicPr>
        <p:blipFill>
          <a:blip r:embed="rId2" cstate="print"/>
          <a:srcRect/>
          <a:stretch>
            <a:fillRect/>
          </a:stretch>
        </p:blipFill>
        <p:spPr bwMode="auto">
          <a:xfrm>
            <a:off x="7315200" y="1905000"/>
            <a:ext cx="762000" cy="762000"/>
          </a:xfrm>
          <a:prstGeom prst="rect">
            <a:avLst/>
          </a:prstGeom>
          <a:noFill/>
        </p:spPr>
      </p:pic>
      <p:pic>
        <p:nvPicPr>
          <p:cNvPr id="4100" name="Picture 4" descr="D:\Data\Ostia Antica Documents\Images\InfoView\history.png"/>
          <p:cNvPicPr>
            <a:picLocks noChangeAspect="1" noChangeArrowheads="1"/>
          </p:cNvPicPr>
          <p:nvPr/>
        </p:nvPicPr>
        <p:blipFill>
          <a:blip r:embed="rId3" cstate="print"/>
          <a:srcRect/>
          <a:stretch>
            <a:fillRect/>
          </a:stretch>
        </p:blipFill>
        <p:spPr bwMode="auto">
          <a:xfrm>
            <a:off x="2286000" y="1905000"/>
            <a:ext cx="762000" cy="762000"/>
          </a:xfrm>
          <a:prstGeom prst="rect">
            <a:avLst/>
          </a:prstGeom>
          <a:noFill/>
        </p:spPr>
      </p:pic>
      <p:pic>
        <p:nvPicPr>
          <p:cNvPr id="4101" name="Picture 5" descr="D:\Data\Ostia Antica Documents\Images\InfoView\info.png"/>
          <p:cNvPicPr>
            <a:picLocks noChangeAspect="1" noChangeArrowheads="1"/>
          </p:cNvPicPr>
          <p:nvPr/>
        </p:nvPicPr>
        <p:blipFill>
          <a:blip r:embed="rId4" cstate="print"/>
          <a:srcRect/>
          <a:stretch>
            <a:fillRect/>
          </a:stretch>
        </p:blipFill>
        <p:spPr bwMode="auto">
          <a:xfrm>
            <a:off x="1447800" y="1905000"/>
            <a:ext cx="762000" cy="762000"/>
          </a:xfrm>
          <a:prstGeom prst="rect">
            <a:avLst/>
          </a:prstGeom>
          <a:noFill/>
        </p:spPr>
      </p:pic>
      <p:pic>
        <p:nvPicPr>
          <p:cNvPr id="4102" name="Picture 6" descr="D:\Data\Ostia Antica Documents\Images\InfoView\orario.png"/>
          <p:cNvPicPr>
            <a:picLocks noChangeAspect="1" noChangeArrowheads="1"/>
          </p:cNvPicPr>
          <p:nvPr/>
        </p:nvPicPr>
        <p:blipFill>
          <a:blip r:embed="rId5" cstate="print"/>
          <a:srcRect/>
          <a:stretch>
            <a:fillRect/>
          </a:stretch>
        </p:blipFill>
        <p:spPr bwMode="auto">
          <a:xfrm>
            <a:off x="3124200" y="1905000"/>
            <a:ext cx="762000" cy="762000"/>
          </a:xfrm>
          <a:prstGeom prst="rect">
            <a:avLst/>
          </a:prstGeom>
          <a:noFill/>
        </p:spPr>
      </p:pic>
      <p:pic>
        <p:nvPicPr>
          <p:cNvPr id="4103" name="Picture 7" descr="D:\Data\Ostia Antica Documents\Images\InfoView\addresses.png"/>
          <p:cNvPicPr>
            <a:picLocks noChangeAspect="1" noChangeArrowheads="1"/>
          </p:cNvPicPr>
          <p:nvPr/>
        </p:nvPicPr>
        <p:blipFill>
          <a:blip r:embed="rId6" cstate="print"/>
          <a:srcRect/>
          <a:stretch>
            <a:fillRect/>
          </a:stretch>
        </p:blipFill>
        <p:spPr bwMode="auto">
          <a:xfrm>
            <a:off x="3962400" y="1905000"/>
            <a:ext cx="762000" cy="762000"/>
          </a:xfrm>
          <a:prstGeom prst="rect">
            <a:avLst/>
          </a:prstGeom>
          <a:noFill/>
        </p:spPr>
      </p:pic>
      <p:pic>
        <p:nvPicPr>
          <p:cNvPr id="4104" name="Picture 8" descr="D:\Data\Ostia Antica Documents\Images\InfoView\description.png"/>
          <p:cNvPicPr>
            <a:picLocks noChangeAspect="1" noChangeArrowheads="1"/>
          </p:cNvPicPr>
          <p:nvPr/>
        </p:nvPicPr>
        <p:blipFill>
          <a:blip r:embed="rId7" cstate="print"/>
          <a:srcRect/>
          <a:stretch>
            <a:fillRect/>
          </a:stretch>
        </p:blipFill>
        <p:spPr bwMode="auto">
          <a:xfrm>
            <a:off x="4800600" y="1905000"/>
            <a:ext cx="762000" cy="762000"/>
          </a:xfrm>
          <a:prstGeom prst="rect">
            <a:avLst/>
          </a:prstGeom>
          <a:noFill/>
        </p:spPr>
      </p:pic>
      <p:pic>
        <p:nvPicPr>
          <p:cNvPr id="4105" name="Picture 9" descr="D:\Data\Ostia Antica Documents\Images\InfoView\bytrain.png"/>
          <p:cNvPicPr>
            <a:picLocks noChangeAspect="1" noChangeArrowheads="1"/>
          </p:cNvPicPr>
          <p:nvPr/>
        </p:nvPicPr>
        <p:blipFill>
          <a:blip r:embed="rId8" cstate="print"/>
          <a:srcRect/>
          <a:stretch>
            <a:fillRect/>
          </a:stretch>
        </p:blipFill>
        <p:spPr bwMode="auto">
          <a:xfrm>
            <a:off x="5638800" y="1905000"/>
            <a:ext cx="762000" cy="762000"/>
          </a:xfrm>
          <a:prstGeom prst="rect">
            <a:avLst/>
          </a:prstGeom>
          <a:noFill/>
        </p:spPr>
      </p:pic>
      <p:pic>
        <p:nvPicPr>
          <p:cNvPr id="4106" name="Picture 10" descr="D:\Data\Ostia Antica Documents\Images\InfoView\ostia.png"/>
          <p:cNvPicPr>
            <a:picLocks noChangeAspect="1" noChangeArrowheads="1"/>
          </p:cNvPicPr>
          <p:nvPr/>
        </p:nvPicPr>
        <p:blipFill>
          <a:blip r:embed="rId9" cstate="print"/>
          <a:srcRect/>
          <a:stretch>
            <a:fillRect/>
          </a:stretch>
        </p:blipFill>
        <p:spPr bwMode="auto">
          <a:xfrm>
            <a:off x="609600" y="1905000"/>
            <a:ext cx="762000" cy="762000"/>
          </a:xfrm>
          <a:prstGeom prst="rect">
            <a:avLst/>
          </a:prstGeom>
          <a:noFill/>
        </p:spPr>
      </p:pic>
      <p:pic>
        <p:nvPicPr>
          <p:cNvPr id="4107" name="Picture 11" descr="D:\Data\Ostia Antica Documents\Images\InfoView\bycar.png"/>
          <p:cNvPicPr>
            <a:picLocks noChangeAspect="1" noChangeArrowheads="1"/>
          </p:cNvPicPr>
          <p:nvPr/>
        </p:nvPicPr>
        <p:blipFill>
          <a:blip r:embed="rId10" cstate="print"/>
          <a:srcRect/>
          <a:stretch>
            <a:fillRect/>
          </a:stretch>
        </p:blipFill>
        <p:spPr bwMode="auto">
          <a:xfrm>
            <a:off x="6477000" y="1905000"/>
            <a:ext cx="762000" cy="762000"/>
          </a:xfrm>
          <a:prstGeom prst="rect">
            <a:avLst/>
          </a:prstGeom>
          <a:noFill/>
        </p:spPr>
      </p:pic>
      <p:pic>
        <p:nvPicPr>
          <p:cNvPr id="4109" name="Picture 13" descr="D:\Data\Ostia Antica Documents\Images\WorkingFlagIcons\fr.png"/>
          <p:cNvPicPr>
            <a:picLocks noChangeAspect="1" noChangeArrowheads="1"/>
          </p:cNvPicPr>
          <p:nvPr/>
        </p:nvPicPr>
        <p:blipFill>
          <a:blip r:embed="rId11" cstate="print"/>
          <a:srcRect/>
          <a:stretch>
            <a:fillRect/>
          </a:stretch>
        </p:blipFill>
        <p:spPr bwMode="auto">
          <a:xfrm>
            <a:off x="533400" y="3200400"/>
            <a:ext cx="952500" cy="952500"/>
          </a:xfrm>
          <a:prstGeom prst="rect">
            <a:avLst/>
          </a:prstGeom>
          <a:noFill/>
        </p:spPr>
      </p:pic>
      <p:pic>
        <p:nvPicPr>
          <p:cNvPr id="4110" name="Picture 14" descr="D:\Data\Ostia Antica Documents\Images\WorkingFlagIcons\fr_selected.png"/>
          <p:cNvPicPr>
            <a:picLocks noChangeAspect="1" noChangeArrowheads="1"/>
          </p:cNvPicPr>
          <p:nvPr/>
        </p:nvPicPr>
        <p:blipFill>
          <a:blip r:embed="rId12" cstate="print"/>
          <a:srcRect/>
          <a:stretch>
            <a:fillRect/>
          </a:stretch>
        </p:blipFill>
        <p:spPr bwMode="auto">
          <a:xfrm>
            <a:off x="1676400" y="3200400"/>
            <a:ext cx="952500" cy="952500"/>
          </a:xfrm>
          <a:prstGeom prst="rect">
            <a:avLst/>
          </a:prstGeom>
          <a:noFill/>
        </p:spPr>
      </p:pic>
      <p:pic>
        <p:nvPicPr>
          <p:cNvPr id="4111" name="Picture 15" descr="D:\Data\Ostia Antica Documents\Images\WorkingFlagIcons\it.png"/>
          <p:cNvPicPr>
            <a:picLocks noChangeAspect="1" noChangeArrowheads="1"/>
          </p:cNvPicPr>
          <p:nvPr/>
        </p:nvPicPr>
        <p:blipFill>
          <a:blip r:embed="rId13" cstate="print"/>
          <a:srcRect/>
          <a:stretch>
            <a:fillRect/>
          </a:stretch>
        </p:blipFill>
        <p:spPr bwMode="auto">
          <a:xfrm>
            <a:off x="2819400" y="3200400"/>
            <a:ext cx="952500" cy="952500"/>
          </a:xfrm>
          <a:prstGeom prst="rect">
            <a:avLst/>
          </a:prstGeom>
          <a:noFill/>
        </p:spPr>
      </p:pic>
      <p:pic>
        <p:nvPicPr>
          <p:cNvPr id="4112" name="Picture 16" descr="D:\Data\Ostia Antica Documents\Images\WorkingFlagIcons\it_selected.png"/>
          <p:cNvPicPr>
            <a:picLocks noChangeAspect="1" noChangeArrowheads="1"/>
          </p:cNvPicPr>
          <p:nvPr/>
        </p:nvPicPr>
        <p:blipFill>
          <a:blip r:embed="rId14" cstate="print"/>
          <a:srcRect/>
          <a:stretch>
            <a:fillRect/>
          </a:stretch>
        </p:blipFill>
        <p:spPr bwMode="auto">
          <a:xfrm>
            <a:off x="3962400" y="3200400"/>
            <a:ext cx="952500" cy="952500"/>
          </a:xfrm>
          <a:prstGeom prst="rect">
            <a:avLst/>
          </a:prstGeom>
          <a:noFill/>
        </p:spPr>
      </p:pic>
      <p:pic>
        <p:nvPicPr>
          <p:cNvPr id="4113" name="Picture 17" descr="D:\Data\Ostia Antica Documents\Images\WorkingFlagIcons\uk.png"/>
          <p:cNvPicPr>
            <a:picLocks noChangeAspect="1" noChangeArrowheads="1"/>
          </p:cNvPicPr>
          <p:nvPr/>
        </p:nvPicPr>
        <p:blipFill>
          <a:blip r:embed="rId15" cstate="print"/>
          <a:srcRect/>
          <a:stretch>
            <a:fillRect/>
          </a:stretch>
        </p:blipFill>
        <p:spPr bwMode="auto">
          <a:xfrm>
            <a:off x="5181600" y="3200400"/>
            <a:ext cx="952500" cy="952500"/>
          </a:xfrm>
          <a:prstGeom prst="rect">
            <a:avLst/>
          </a:prstGeom>
          <a:noFill/>
        </p:spPr>
      </p:pic>
      <p:pic>
        <p:nvPicPr>
          <p:cNvPr id="4114" name="Picture 18" descr="D:\Data\Ostia Antica Documents\Images\WorkingFlagIcons\uk_selected.png"/>
          <p:cNvPicPr>
            <a:picLocks noChangeAspect="1" noChangeArrowheads="1"/>
          </p:cNvPicPr>
          <p:nvPr/>
        </p:nvPicPr>
        <p:blipFill>
          <a:blip r:embed="rId16" cstate="print"/>
          <a:srcRect/>
          <a:stretch>
            <a:fillRect/>
          </a:stretch>
        </p:blipFill>
        <p:spPr bwMode="auto">
          <a:xfrm>
            <a:off x="6324600" y="3200400"/>
            <a:ext cx="952500" cy="9525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Computer Reconstructions</a:t>
            </a:r>
            <a:endParaRPr lang="fr-CH" sz="3200" dirty="0"/>
          </a:p>
        </p:txBody>
      </p:sp>
      <p:sp>
        <p:nvSpPr>
          <p:cNvPr id="20" name="ZoneTexte 19"/>
          <p:cNvSpPr txBox="1"/>
          <p:nvPr/>
        </p:nvSpPr>
        <p:spPr>
          <a:xfrm>
            <a:off x="685800" y="1371601"/>
            <a:ext cx="7701261" cy="369332"/>
          </a:xfrm>
          <a:prstGeom prst="rect">
            <a:avLst/>
          </a:prstGeom>
          <a:noFill/>
        </p:spPr>
        <p:txBody>
          <a:bodyPr wrap="square" rtlCol="0">
            <a:spAutoFit/>
          </a:bodyPr>
          <a:lstStyle/>
          <a:p>
            <a:r>
              <a:rPr lang="fr-CH" dirty="0" smtClean="0"/>
              <a:t>I have </a:t>
            </a:r>
            <a:r>
              <a:rPr lang="fr-CH" dirty="0" err="1" smtClean="0"/>
              <a:t>reconstructed</a:t>
            </a:r>
            <a:r>
              <a:rPr lang="fr-CH" dirty="0" smtClean="0"/>
              <a:t> the </a:t>
            </a:r>
            <a:r>
              <a:rPr lang="fr-CH" dirty="0" err="1" smtClean="0"/>
              <a:t>whole</a:t>
            </a:r>
            <a:r>
              <a:rPr lang="fr-CH" dirty="0" smtClean="0"/>
              <a:t> </a:t>
            </a:r>
            <a:r>
              <a:rPr lang="fr-CH" dirty="0" err="1" smtClean="0"/>
              <a:t>town</a:t>
            </a:r>
            <a:r>
              <a:rPr lang="fr-CH" dirty="0" smtClean="0"/>
              <a:t> </a:t>
            </a:r>
            <a:r>
              <a:rPr lang="fr-CH" dirty="0" err="1" smtClean="0"/>
              <a:t>with</a:t>
            </a:r>
            <a:r>
              <a:rPr lang="fr-CH" dirty="0" smtClean="0"/>
              <a:t> Computer </a:t>
            </a:r>
            <a:r>
              <a:rPr lang="fr-CH" dirty="0" err="1" smtClean="0"/>
              <a:t>Graphics</a:t>
            </a:r>
            <a:r>
              <a:rPr lang="fr-CH" dirty="0" smtClean="0"/>
              <a:t> software:</a:t>
            </a:r>
            <a:endParaRPr lang="en-US" dirty="0" smtClean="0"/>
          </a:p>
        </p:txBody>
      </p:sp>
      <p:pic>
        <p:nvPicPr>
          <p:cNvPr id="18434" name="Picture 2"/>
          <p:cNvPicPr>
            <a:picLocks noChangeAspect="1" noChangeArrowheads="1"/>
          </p:cNvPicPr>
          <p:nvPr/>
        </p:nvPicPr>
        <p:blipFill>
          <a:blip r:embed="rId2" cstate="print"/>
          <a:srcRect/>
          <a:stretch>
            <a:fillRect/>
          </a:stretch>
        </p:blipFill>
        <p:spPr bwMode="auto">
          <a:xfrm>
            <a:off x="228600" y="3118104"/>
            <a:ext cx="2744550" cy="1905000"/>
          </a:xfrm>
          <a:prstGeom prst="rect">
            <a:avLst/>
          </a:prstGeom>
          <a:noFill/>
          <a:ln w="9525">
            <a:noFill/>
            <a:miter lim="800000"/>
            <a:headEnd/>
            <a:tailEnd/>
          </a:ln>
        </p:spPr>
      </p:pic>
      <p:pic>
        <p:nvPicPr>
          <p:cNvPr id="22" name="Picture 2"/>
          <p:cNvPicPr>
            <a:picLocks noChangeAspect="1" noChangeArrowheads="1"/>
          </p:cNvPicPr>
          <p:nvPr/>
        </p:nvPicPr>
        <p:blipFill>
          <a:blip r:embed="rId3" cstate="print"/>
          <a:srcRect/>
          <a:stretch>
            <a:fillRect/>
          </a:stretch>
        </p:blipFill>
        <p:spPr bwMode="auto">
          <a:xfrm>
            <a:off x="6172200" y="3118104"/>
            <a:ext cx="2674977" cy="1905000"/>
          </a:xfrm>
          <a:prstGeom prst="rect">
            <a:avLst/>
          </a:prstGeom>
          <a:noFill/>
          <a:ln w="9525">
            <a:noFill/>
            <a:miter lim="800000"/>
            <a:headEnd/>
            <a:tailEnd/>
          </a:ln>
        </p:spPr>
      </p:pic>
      <p:pic>
        <p:nvPicPr>
          <p:cNvPr id="18436" name="Picture 4" descr="http://img18.imageshack.us/img18/7350/1500x330.jpg">
            <a:hlinkClick r:id="rId4"/>
          </p:cNvPr>
          <p:cNvPicPr>
            <a:picLocks noChangeAspect="1" noChangeArrowheads="1"/>
          </p:cNvPicPr>
          <p:nvPr/>
        </p:nvPicPr>
        <p:blipFill>
          <a:blip r:embed="rId5" cstate="print"/>
          <a:srcRect/>
          <a:stretch>
            <a:fillRect/>
          </a:stretch>
        </p:blipFill>
        <p:spPr bwMode="auto">
          <a:xfrm>
            <a:off x="3124200" y="3118104"/>
            <a:ext cx="2895600" cy="1911096"/>
          </a:xfrm>
          <a:prstGeom prst="rect">
            <a:avLst/>
          </a:prstGeom>
          <a:noFill/>
        </p:spPr>
      </p:pic>
      <p:sp>
        <p:nvSpPr>
          <p:cNvPr id="25" name="Rectangle 24"/>
          <p:cNvSpPr/>
          <p:nvPr/>
        </p:nvSpPr>
        <p:spPr>
          <a:xfrm>
            <a:off x="685800" y="1828800"/>
            <a:ext cx="4572000" cy="923330"/>
          </a:xfrm>
          <a:prstGeom prst="rect">
            <a:avLst/>
          </a:prstGeom>
        </p:spPr>
        <p:txBody>
          <a:bodyPr wrap="square">
            <a:spAutoFit/>
          </a:bodyPr>
          <a:lstStyle/>
          <a:p>
            <a:pPr>
              <a:buFont typeface="Arial" pitchFamily="34" charset="0"/>
              <a:buChar char="•"/>
            </a:pPr>
            <a:r>
              <a:rPr lang="fr-CH" dirty="0" smtClean="0"/>
              <a:t> </a:t>
            </a:r>
            <a:r>
              <a:rPr lang="fr-CH" dirty="0" err="1" smtClean="0"/>
              <a:t>LightWave</a:t>
            </a:r>
            <a:r>
              <a:rPr lang="fr-CH" dirty="0" smtClean="0"/>
              <a:t> </a:t>
            </a:r>
            <a:r>
              <a:rPr lang="fr-CH" dirty="0" err="1" smtClean="0"/>
              <a:t>from</a:t>
            </a:r>
            <a:r>
              <a:rPr lang="fr-CH" dirty="0" smtClean="0"/>
              <a:t> </a:t>
            </a:r>
            <a:r>
              <a:rPr lang="fr-CH" dirty="0" err="1" smtClean="0"/>
              <a:t>Newtek</a:t>
            </a:r>
            <a:endParaRPr lang="fr-CH" dirty="0" smtClean="0"/>
          </a:p>
          <a:p>
            <a:pPr>
              <a:buFont typeface="Arial" pitchFamily="34" charset="0"/>
              <a:buChar char="•"/>
            </a:pPr>
            <a:r>
              <a:rPr lang="fr-CH" dirty="0" smtClean="0"/>
              <a:t> </a:t>
            </a:r>
            <a:r>
              <a:rPr lang="fr-CH" dirty="0" err="1" smtClean="0"/>
              <a:t>CityEngine</a:t>
            </a:r>
            <a:r>
              <a:rPr lang="fr-CH" dirty="0" smtClean="0"/>
              <a:t> </a:t>
            </a:r>
            <a:r>
              <a:rPr lang="fr-CH" dirty="0" err="1" smtClean="0"/>
              <a:t>from</a:t>
            </a:r>
            <a:r>
              <a:rPr lang="fr-CH" dirty="0" smtClean="0"/>
              <a:t> ESRI</a:t>
            </a:r>
          </a:p>
          <a:p>
            <a:pPr>
              <a:buFont typeface="Arial" pitchFamily="34" charset="0"/>
              <a:buChar char="•"/>
            </a:pPr>
            <a:r>
              <a:rPr lang="fr-CH" dirty="0" smtClean="0"/>
              <a:t> Poser </a:t>
            </a:r>
            <a:r>
              <a:rPr lang="fr-CH" dirty="0" err="1" smtClean="0"/>
              <a:t>from</a:t>
            </a:r>
            <a:r>
              <a:rPr lang="fr-CH" dirty="0" smtClean="0"/>
              <a:t> </a:t>
            </a:r>
            <a:r>
              <a:rPr lang="fr-CH" dirty="0" err="1" smtClean="0"/>
              <a:t>SmithMicro</a:t>
            </a:r>
            <a:endParaRPr lang="fr-CH"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err="1" smtClean="0"/>
              <a:t>Workflow</a:t>
            </a:r>
            <a:endParaRPr lang="fr-CH" sz="3200" dirty="0"/>
          </a:p>
        </p:txBody>
      </p:sp>
      <p:pic>
        <p:nvPicPr>
          <p:cNvPr id="8" name="Picture 2"/>
          <p:cNvPicPr>
            <a:picLocks noChangeAspect="1" noChangeArrowheads="1"/>
          </p:cNvPicPr>
          <p:nvPr/>
        </p:nvPicPr>
        <p:blipFill>
          <a:blip r:embed="rId2" cstate="print"/>
          <a:srcRect/>
          <a:stretch>
            <a:fillRect/>
          </a:stretch>
        </p:blipFill>
        <p:spPr bwMode="auto">
          <a:xfrm>
            <a:off x="6096000" y="1676400"/>
            <a:ext cx="1604543" cy="1219200"/>
          </a:xfrm>
          <a:prstGeom prst="rect">
            <a:avLst/>
          </a:prstGeom>
          <a:noFill/>
          <a:ln w="9525">
            <a:noFill/>
            <a:miter lim="800000"/>
            <a:headEnd/>
            <a:tailEnd/>
          </a:ln>
        </p:spPr>
      </p:pic>
      <p:pic>
        <p:nvPicPr>
          <p:cNvPr id="9" name="Picture 3"/>
          <p:cNvPicPr>
            <a:picLocks noChangeAspect="1" noChangeArrowheads="1"/>
          </p:cNvPicPr>
          <p:nvPr/>
        </p:nvPicPr>
        <p:blipFill>
          <a:blip r:embed="rId3" cstate="print"/>
          <a:srcRect/>
          <a:stretch>
            <a:fillRect/>
          </a:stretch>
        </p:blipFill>
        <p:spPr bwMode="auto">
          <a:xfrm>
            <a:off x="914400" y="1676400"/>
            <a:ext cx="1676400" cy="1208273"/>
          </a:xfrm>
          <a:prstGeom prst="rect">
            <a:avLst/>
          </a:prstGeom>
          <a:noFill/>
          <a:ln w="9525">
            <a:noFill/>
            <a:miter lim="800000"/>
            <a:headEnd/>
            <a:tailEnd/>
          </a:ln>
        </p:spPr>
      </p:pic>
      <p:sp>
        <p:nvSpPr>
          <p:cNvPr id="10" name="Rectangle à coins arrondis 9"/>
          <p:cNvSpPr/>
          <p:nvPr/>
        </p:nvSpPr>
        <p:spPr>
          <a:xfrm>
            <a:off x="3810000" y="1981200"/>
            <a:ext cx="914400"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CH" sz="1600" dirty="0" smtClean="0"/>
              <a:t>HUB</a:t>
            </a:r>
            <a:endParaRPr lang="fr-CH" sz="1600" dirty="0"/>
          </a:p>
        </p:txBody>
      </p:sp>
      <p:cxnSp>
        <p:nvCxnSpPr>
          <p:cNvPr id="11" name="Connecteur droit avec flèche 10"/>
          <p:cNvCxnSpPr>
            <a:stCxn id="9" idx="3"/>
            <a:endCxn id="10" idx="1"/>
          </p:cNvCxnSpPr>
          <p:nvPr/>
        </p:nvCxnSpPr>
        <p:spPr>
          <a:xfrm>
            <a:off x="2590800" y="2280537"/>
            <a:ext cx="1219200" cy="54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10" idx="3"/>
            <a:endCxn id="8" idx="1"/>
          </p:cNvCxnSpPr>
          <p:nvPr/>
        </p:nvCxnSpPr>
        <p:spPr>
          <a:xfrm>
            <a:off x="4724400" y="2286000"/>
            <a:ext cx="13716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4" name="Rectangle à coins arrondis 13"/>
          <p:cNvSpPr/>
          <p:nvPr/>
        </p:nvSpPr>
        <p:spPr>
          <a:xfrm>
            <a:off x="5181600" y="3505200"/>
            <a:ext cx="2362200" cy="609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CH" dirty="0" smtClean="0"/>
              <a:t>Export </a:t>
            </a:r>
            <a:r>
              <a:rPr lang="fr-CH" dirty="0" err="1" smtClean="0"/>
              <a:t>Wavefront</a:t>
            </a:r>
            <a:endParaRPr lang="fr-CH" dirty="0" smtClean="0"/>
          </a:p>
          <a:p>
            <a:pPr algn="ctr"/>
            <a:r>
              <a:rPr lang="fr-CH" dirty="0" smtClean="0"/>
              <a:t>OBJ, MTL</a:t>
            </a:r>
            <a:endParaRPr lang="fr-CH" dirty="0"/>
          </a:p>
        </p:txBody>
      </p:sp>
      <p:pic>
        <p:nvPicPr>
          <p:cNvPr id="16" name="Picture 2"/>
          <p:cNvPicPr>
            <a:picLocks noChangeAspect="1" noChangeArrowheads="1"/>
          </p:cNvPicPr>
          <p:nvPr/>
        </p:nvPicPr>
        <p:blipFill>
          <a:blip r:embed="rId4" cstate="print"/>
          <a:srcRect/>
          <a:stretch>
            <a:fillRect/>
          </a:stretch>
        </p:blipFill>
        <p:spPr bwMode="auto">
          <a:xfrm>
            <a:off x="1905000" y="4648200"/>
            <a:ext cx="1919851" cy="1367232"/>
          </a:xfrm>
          <a:prstGeom prst="rect">
            <a:avLst/>
          </a:prstGeom>
          <a:noFill/>
          <a:ln w="9525">
            <a:noFill/>
            <a:miter lim="800000"/>
            <a:headEnd/>
            <a:tailEnd/>
          </a:ln>
        </p:spPr>
      </p:pic>
      <p:sp>
        <p:nvSpPr>
          <p:cNvPr id="17" name="Rectangle à coins arrondis 16"/>
          <p:cNvSpPr/>
          <p:nvPr/>
        </p:nvSpPr>
        <p:spPr>
          <a:xfrm>
            <a:off x="1371600" y="3505200"/>
            <a:ext cx="1752600" cy="533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CH" dirty="0" err="1" smtClean="0"/>
              <a:t>PoserFusion</a:t>
            </a:r>
            <a:endParaRPr lang="fr-CH" dirty="0"/>
          </a:p>
        </p:txBody>
      </p:sp>
      <p:cxnSp>
        <p:nvCxnSpPr>
          <p:cNvPr id="18" name="Connecteur en angle 17"/>
          <p:cNvCxnSpPr>
            <a:stCxn id="16" idx="0"/>
            <a:endCxn id="17" idx="2"/>
          </p:cNvCxnSpPr>
          <p:nvPr/>
        </p:nvCxnSpPr>
        <p:spPr>
          <a:xfrm rot="16200000" flipV="1">
            <a:off x="2251613" y="4034887"/>
            <a:ext cx="609600" cy="61702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en angle 18"/>
          <p:cNvCxnSpPr>
            <a:stCxn id="17" idx="0"/>
            <a:endCxn id="9" idx="2"/>
          </p:cNvCxnSpPr>
          <p:nvPr/>
        </p:nvCxnSpPr>
        <p:spPr>
          <a:xfrm rot="16200000" flipV="1">
            <a:off x="1689987" y="2947287"/>
            <a:ext cx="620527" cy="4953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1295400" y="1219200"/>
            <a:ext cx="810863" cy="369332"/>
          </a:xfrm>
          <a:prstGeom prst="rect">
            <a:avLst/>
          </a:prstGeom>
          <a:noFill/>
        </p:spPr>
        <p:txBody>
          <a:bodyPr wrap="none" rtlCol="0">
            <a:spAutoFit/>
          </a:bodyPr>
          <a:lstStyle/>
          <a:p>
            <a:r>
              <a:rPr lang="fr-CH" dirty="0" err="1" smtClean="0"/>
              <a:t>Layout</a:t>
            </a:r>
            <a:endParaRPr lang="fr-CH" dirty="0"/>
          </a:p>
        </p:txBody>
      </p:sp>
      <p:sp>
        <p:nvSpPr>
          <p:cNvPr id="24" name="ZoneTexte 23"/>
          <p:cNvSpPr txBox="1"/>
          <p:nvPr/>
        </p:nvSpPr>
        <p:spPr>
          <a:xfrm>
            <a:off x="6705600" y="1143000"/>
            <a:ext cx="989373" cy="369332"/>
          </a:xfrm>
          <a:prstGeom prst="rect">
            <a:avLst/>
          </a:prstGeom>
          <a:noFill/>
        </p:spPr>
        <p:txBody>
          <a:bodyPr wrap="none" rtlCol="0">
            <a:spAutoFit/>
          </a:bodyPr>
          <a:lstStyle/>
          <a:p>
            <a:r>
              <a:rPr lang="fr-CH" dirty="0" smtClean="0"/>
              <a:t>Modeler</a:t>
            </a:r>
            <a:endParaRPr lang="fr-CH" dirty="0"/>
          </a:p>
        </p:txBody>
      </p:sp>
      <p:pic>
        <p:nvPicPr>
          <p:cNvPr id="35" name="Picture 4" descr="http://img18.imageshack.us/img18/7350/1500x330.jpg">
            <a:hlinkClick r:id="rId5"/>
          </p:cNvPr>
          <p:cNvPicPr>
            <a:picLocks noChangeAspect="1" noChangeArrowheads="1"/>
          </p:cNvPicPr>
          <p:nvPr/>
        </p:nvPicPr>
        <p:blipFill>
          <a:blip r:embed="rId6" cstate="print"/>
          <a:srcRect/>
          <a:stretch>
            <a:fillRect/>
          </a:stretch>
        </p:blipFill>
        <p:spPr bwMode="auto">
          <a:xfrm>
            <a:off x="4800600" y="4648200"/>
            <a:ext cx="2057400" cy="1357884"/>
          </a:xfrm>
          <a:prstGeom prst="rect">
            <a:avLst/>
          </a:prstGeom>
          <a:noFill/>
        </p:spPr>
      </p:pic>
      <p:cxnSp>
        <p:nvCxnSpPr>
          <p:cNvPr id="44" name="Connecteur en angle 43"/>
          <p:cNvCxnSpPr>
            <a:stCxn id="35" idx="0"/>
            <a:endCxn id="14" idx="2"/>
          </p:cNvCxnSpPr>
          <p:nvPr/>
        </p:nvCxnSpPr>
        <p:spPr>
          <a:xfrm rot="5400000" flipH="1" flipV="1">
            <a:off x="5829300" y="4114800"/>
            <a:ext cx="533400" cy="5334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Connecteur en angle 61"/>
          <p:cNvCxnSpPr>
            <a:stCxn id="14" idx="0"/>
            <a:endCxn id="8" idx="2"/>
          </p:cNvCxnSpPr>
          <p:nvPr/>
        </p:nvCxnSpPr>
        <p:spPr>
          <a:xfrm rot="5400000" flipH="1" flipV="1">
            <a:off x="6325686" y="2932614"/>
            <a:ext cx="609600" cy="53557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2" cstate="print"/>
          <a:srcRect/>
          <a:stretch>
            <a:fillRect/>
          </a:stretch>
        </p:blipFill>
        <p:spPr bwMode="auto">
          <a:xfrm>
            <a:off x="4800600" y="3581400"/>
            <a:ext cx="3276600" cy="2458050"/>
          </a:xfrm>
          <a:prstGeom prst="rect">
            <a:avLst/>
          </a:prstGeom>
          <a:noFill/>
          <a:ln w="9525">
            <a:noFill/>
            <a:miter lim="800000"/>
            <a:headEnd/>
            <a:tailEnd/>
          </a:ln>
        </p:spPr>
      </p:pic>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Reconstructions</a:t>
            </a:r>
            <a:endParaRPr lang="fr-CH" sz="3200" dirty="0"/>
          </a:p>
        </p:txBody>
      </p:sp>
      <p:pic>
        <p:nvPicPr>
          <p:cNvPr id="45059" name="Picture 3"/>
          <p:cNvPicPr>
            <a:picLocks noChangeAspect="1" noChangeArrowheads="1"/>
          </p:cNvPicPr>
          <p:nvPr/>
        </p:nvPicPr>
        <p:blipFill>
          <a:blip r:embed="rId3" cstate="print"/>
          <a:srcRect/>
          <a:stretch>
            <a:fillRect/>
          </a:stretch>
        </p:blipFill>
        <p:spPr bwMode="auto">
          <a:xfrm>
            <a:off x="1143000" y="2743200"/>
            <a:ext cx="3453558" cy="2590800"/>
          </a:xfrm>
          <a:prstGeom prst="rect">
            <a:avLst/>
          </a:prstGeom>
          <a:noFill/>
          <a:ln w="9525">
            <a:noFill/>
            <a:miter lim="800000"/>
            <a:headEnd/>
            <a:tailEnd/>
          </a:ln>
        </p:spPr>
      </p:pic>
      <p:sp>
        <p:nvSpPr>
          <p:cNvPr id="22" name="ZoneTexte 21"/>
          <p:cNvSpPr txBox="1"/>
          <p:nvPr/>
        </p:nvSpPr>
        <p:spPr>
          <a:xfrm>
            <a:off x="685800" y="1371601"/>
            <a:ext cx="7701261" cy="1200329"/>
          </a:xfrm>
          <a:prstGeom prst="rect">
            <a:avLst/>
          </a:prstGeom>
          <a:noFill/>
        </p:spPr>
        <p:txBody>
          <a:bodyPr wrap="square" rtlCol="0">
            <a:spAutoFit/>
          </a:bodyPr>
          <a:lstStyle/>
          <a:p>
            <a:r>
              <a:rPr lang="fr-CH" dirty="0" smtClean="0"/>
              <a:t>I have </a:t>
            </a:r>
            <a:r>
              <a:rPr lang="fr-CH" dirty="0" err="1" smtClean="0"/>
              <a:t>modeled</a:t>
            </a:r>
            <a:r>
              <a:rPr lang="fr-CH" dirty="0" smtClean="0"/>
              <a:t> the </a:t>
            </a:r>
            <a:r>
              <a:rPr lang="fr-CH" dirty="0" err="1" smtClean="0"/>
              <a:t>whole</a:t>
            </a:r>
            <a:r>
              <a:rPr lang="fr-CH" dirty="0" smtClean="0"/>
              <a:t> </a:t>
            </a:r>
            <a:r>
              <a:rPr lang="fr-CH" dirty="0" err="1" smtClean="0"/>
              <a:t>town</a:t>
            </a:r>
            <a:r>
              <a:rPr lang="fr-CH" dirty="0" smtClean="0"/>
              <a:t> </a:t>
            </a:r>
            <a:r>
              <a:rPr lang="fr-CH" dirty="0" err="1" smtClean="0"/>
              <a:t>with</a:t>
            </a:r>
            <a:r>
              <a:rPr lang="fr-CH" dirty="0" smtClean="0"/>
              <a:t> a </a:t>
            </a:r>
            <a:r>
              <a:rPr lang="fr-CH" dirty="0" err="1" smtClean="0"/>
              <a:t>uniform</a:t>
            </a:r>
            <a:r>
              <a:rPr lang="fr-CH" dirty="0" smtClean="0"/>
              <a:t> </a:t>
            </a:r>
            <a:r>
              <a:rPr lang="fr-CH" dirty="0" err="1" smtClean="0"/>
              <a:t>level</a:t>
            </a:r>
            <a:r>
              <a:rPr lang="fr-CH" dirty="0" smtClean="0"/>
              <a:t> of </a:t>
            </a:r>
            <a:r>
              <a:rPr lang="fr-CH" dirty="0" err="1" smtClean="0"/>
              <a:t>details</a:t>
            </a:r>
            <a:r>
              <a:rPr lang="fr-CH" dirty="0" smtClean="0"/>
              <a:t>. This </a:t>
            </a:r>
            <a:r>
              <a:rPr lang="fr-CH" dirty="0" err="1" smtClean="0"/>
              <a:t>mean</a:t>
            </a:r>
            <a:r>
              <a:rPr lang="fr-CH" dirty="0" smtClean="0"/>
              <a:t> </a:t>
            </a:r>
            <a:r>
              <a:rPr lang="fr-CH" dirty="0" err="1" smtClean="0"/>
              <a:t>that</a:t>
            </a:r>
            <a:r>
              <a:rPr lang="fr-CH" dirty="0" smtClean="0"/>
              <a:t> </a:t>
            </a:r>
            <a:r>
              <a:rPr lang="fr-CH" dirty="0" err="1" smtClean="0"/>
              <a:t>it</a:t>
            </a:r>
            <a:r>
              <a:rPr lang="fr-CH" dirty="0" smtClean="0"/>
              <a:t> </a:t>
            </a:r>
            <a:r>
              <a:rPr lang="fr-CH" dirty="0" err="1" smtClean="0"/>
              <a:t>is</a:t>
            </a:r>
            <a:r>
              <a:rPr lang="fr-CH" dirty="0" smtClean="0"/>
              <a:t> possible to move the digital camera in </a:t>
            </a:r>
            <a:r>
              <a:rPr lang="fr-CH" dirty="0" err="1" smtClean="0"/>
              <a:t>any</a:t>
            </a:r>
            <a:r>
              <a:rPr lang="fr-CH" dirty="0" smtClean="0"/>
              <a:t> place and to </a:t>
            </a:r>
            <a:r>
              <a:rPr lang="fr-CH" dirty="0" err="1" smtClean="0"/>
              <a:t>produce</a:t>
            </a:r>
            <a:r>
              <a:rPr lang="fr-CH" dirty="0" smtClean="0"/>
              <a:t> </a:t>
            </a:r>
            <a:r>
              <a:rPr lang="fr-CH" dirty="0" err="1" smtClean="0"/>
              <a:t>high</a:t>
            </a:r>
            <a:r>
              <a:rPr lang="fr-CH" dirty="0" smtClean="0"/>
              <a:t> </a:t>
            </a:r>
            <a:r>
              <a:rPr lang="fr-CH" dirty="0" err="1" smtClean="0"/>
              <a:t>detailed</a:t>
            </a:r>
            <a:r>
              <a:rPr lang="fr-CH" dirty="0" smtClean="0"/>
              <a:t> images. </a:t>
            </a:r>
            <a:r>
              <a:rPr lang="en-US" dirty="0" smtClean="0"/>
              <a:t>The polygon count  of </a:t>
            </a:r>
            <a:r>
              <a:rPr lang="fr-CH" dirty="0" smtClean="0"/>
              <a:t>the </a:t>
            </a:r>
            <a:r>
              <a:rPr lang="fr-CH" dirty="0" err="1" smtClean="0"/>
              <a:t>whole</a:t>
            </a:r>
            <a:r>
              <a:rPr lang="fr-CH" dirty="0" smtClean="0"/>
              <a:t> </a:t>
            </a:r>
            <a:r>
              <a:rPr lang="fr-CH" dirty="0" err="1" smtClean="0"/>
              <a:t>scene</a:t>
            </a:r>
            <a:r>
              <a:rPr lang="fr-CH" dirty="0" smtClean="0"/>
              <a:t> (building, </a:t>
            </a:r>
            <a:r>
              <a:rPr lang="fr-CH" dirty="0" err="1" smtClean="0"/>
              <a:t>actors</a:t>
            </a:r>
            <a:r>
              <a:rPr lang="fr-CH" dirty="0" smtClean="0"/>
              <a:t>, </a:t>
            </a:r>
            <a:r>
              <a:rPr lang="fr-CH" dirty="0" err="1" smtClean="0"/>
              <a:t>props</a:t>
            </a:r>
            <a:r>
              <a:rPr lang="fr-CH" dirty="0" smtClean="0"/>
              <a:t> and stage)  </a:t>
            </a:r>
            <a:r>
              <a:rPr lang="fr-CH" dirty="0" err="1" smtClean="0"/>
              <a:t>is</a:t>
            </a:r>
            <a:r>
              <a:rPr lang="fr-CH" dirty="0" smtClean="0"/>
              <a:t> </a:t>
            </a:r>
            <a:r>
              <a:rPr lang="fr-CH" dirty="0" err="1" smtClean="0"/>
              <a:t>around</a:t>
            </a:r>
            <a:r>
              <a:rPr lang="fr-CH" dirty="0" smtClean="0"/>
              <a:t> 1</a:t>
            </a:r>
            <a:r>
              <a:rPr lang="en-US" dirty="0" smtClean="0"/>
              <a:t>5.000.000 of polygons.</a:t>
            </a:r>
            <a:endParaRPr lang="fr-CH"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19200" y="609600"/>
            <a:ext cx="6781800" cy="584775"/>
          </a:xfrm>
          <a:prstGeom prst="rect">
            <a:avLst/>
          </a:prstGeom>
          <a:noFill/>
        </p:spPr>
        <p:txBody>
          <a:bodyPr wrap="square" rtlCol="0">
            <a:spAutoFit/>
          </a:bodyPr>
          <a:lstStyle/>
          <a:p>
            <a:pPr algn="ctr"/>
            <a:r>
              <a:rPr lang="fr-CH" sz="3200" dirty="0" smtClean="0"/>
              <a:t>Google Play</a:t>
            </a:r>
            <a:endParaRPr lang="fr-CH" sz="3200" dirty="0"/>
          </a:p>
        </p:txBody>
      </p:sp>
      <p:sp>
        <p:nvSpPr>
          <p:cNvPr id="22" name="ZoneTexte 21"/>
          <p:cNvSpPr txBox="1"/>
          <p:nvPr/>
        </p:nvSpPr>
        <p:spPr>
          <a:xfrm>
            <a:off x="685800" y="1371601"/>
            <a:ext cx="7701261" cy="369332"/>
          </a:xfrm>
          <a:prstGeom prst="rect">
            <a:avLst/>
          </a:prstGeom>
          <a:noFill/>
        </p:spPr>
        <p:txBody>
          <a:bodyPr wrap="square" rtlCol="0">
            <a:spAutoFit/>
          </a:bodyPr>
          <a:lstStyle/>
          <a:p>
            <a:pPr algn="ctr"/>
            <a:r>
              <a:rPr lang="fr-CH" dirty="0" smtClean="0"/>
              <a:t>The </a:t>
            </a:r>
            <a:r>
              <a:rPr lang="fr-CH" dirty="0" err="1" smtClean="0"/>
              <a:t>Apps</a:t>
            </a:r>
            <a:r>
              <a:rPr lang="fr-CH" dirty="0" smtClean="0"/>
              <a:t> are </a:t>
            </a:r>
            <a:r>
              <a:rPr lang="fr-CH" dirty="0" err="1" smtClean="0"/>
              <a:t>published</a:t>
            </a:r>
            <a:r>
              <a:rPr lang="fr-CH" dirty="0" smtClean="0"/>
              <a:t> and </a:t>
            </a:r>
            <a:r>
              <a:rPr lang="fr-CH" dirty="0" err="1" smtClean="0"/>
              <a:t>available</a:t>
            </a:r>
            <a:r>
              <a:rPr lang="fr-CH" dirty="0" smtClean="0"/>
              <a:t> on Google Play</a:t>
            </a:r>
          </a:p>
        </p:txBody>
      </p:sp>
      <p:pic>
        <p:nvPicPr>
          <p:cNvPr id="21506" name="Picture 2"/>
          <p:cNvPicPr>
            <a:picLocks noChangeAspect="1" noChangeArrowheads="1"/>
          </p:cNvPicPr>
          <p:nvPr/>
        </p:nvPicPr>
        <p:blipFill>
          <a:blip r:embed="rId2" cstate="print"/>
          <a:srcRect/>
          <a:stretch>
            <a:fillRect/>
          </a:stretch>
        </p:blipFill>
        <p:spPr bwMode="auto">
          <a:xfrm>
            <a:off x="3733800" y="1981200"/>
            <a:ext cx="1347788" cy="1363897"/>
          </a:xfrm>
          <a:prstGeom prst="rect">
            <a:avLst/>
          </a:prstGeom>
          <a:noFill/>
          <a:ln w="9525">
            <a:noFill/>
            <a:miter lim="800000"/>
            <a:headEnd/>
            <a:tailEnd/>
          </a:ln>
        </p:spPr>
      </p:pic>
      <p:pic>
        <p:nvPicPr>
          <p:cNvPr id="21508" name="Picture 4" descr="http://www.colonia-ostiensis.com/attachments/Image/google_play_icon.png">
            <a:hlinkClick r:id="rId3"/>
          </p:cNvPr>
          <p:cNvPicPr>
            <a:picLocks noChangeAspect="1" noChangeArrowheads="1"/>
          </p:cNvPicPr>
          <p:nvPr/>
        </p:nvPicPr>
        <p:blipFill>
          <a:blip r:embed="rId4" cstate="print"/>
          <a:srcRect/>
          <a:stretch>
            <a:fillRect/>
          </a:stretch>
        </p:blipFill>
        <p:spPr bwMode="auto">
          <a:xfrm>
            <a:off x="3733800" y="3886200"/>
            <a:ext cx="1285875" cy="447675"/>
          </a:xfrm>
          <a:prstGeom prst="rect">
            <a:avLst/>
          </a:prstGeom>
          <a:noFill/>
        </p:spPr>
      </p:pic>
      <p:sp>
        <p:nvSpPr>
          <p:cNvPr id="11" name="ZoneTexte 10"/>
          <p:cNvSpPr txBox="1"/>
          <p:nvPr/>
        </p:nvSpPr>
        <p:spPr>
          <a:xfrm>
            <a:off x="609600" y="4800600"/>
            <a:ext cx="7701261" cy="369332"/>
          </a:xfrm>
          <a:prstGeom prst="rect">
            <a:avLst/>
          </a:prstGeom>
          <a:noFill/>
        </p:spPr>
        <p:txBody>
          <a:bodyPr wrap="square" rtlCol="0">
            <a:spAutoFit/>
          </a:bodyPr>
          <a:lstStyle/>
          <a:p>
            <a:pPr algn="ctr"/>
            <a:r>
              <a:rPr lang="fr-CH" dirty="0" smtClean="0"/>
              <a:t>https://play.google.com/store/apps/details?id=com.betasoft.ostia.main&amp;hl=en</a:t>
            </a:r>
          </a:p>
        </p:txBody>
      </p:sp>
      <p:sp>
        <p:nvSpPr>
          <p:cNvPr id="7" name="ZoneTexte 6"/>
          <p:cNvSpPr txBox="1"/>
          <p:nvPr/>
        </p:nvSpPr>
        <p:spPr>
          <a:xfrm>
            <a:off x="762000" y="5638800"/>
            <a:ext cx="2954014" cy="369332"/>
          </a:xfrm>
          <a:prstGeom prst="rect">
            <a:avLst/>
          </a:prstGeom>
          <a:noFill/>
        </p:spPr>
        <p:txBody>
          <a:bodyPr wrap="none" rtlCol="0">
            <a:spAutoFit/>
          </a:bodyPr>
          <a:lstStyle/>
          <a:p>
            <a:r>
              <a:rPr lang="fr-CH" dirty="0" smtClean="0"/>
              <a:t>angelo.coccettini@gmail.com</a:t>
            </a:r>
            <a:endParaRPr lang="fr-CH"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6979</TotalTime>
  <Words>1225</Words>
  <Application>Microsoft Office PowerPoint</Application>
  <PresentationFormat>Affichage à l'écran (4:3)</PresentationFormat>
  <Paragraphs>108</Paragraphs>
  <Slides>33</Slides>
  <Notes>0</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Office Theme</vt:lpstr>
      <vt:lpstr>Diapositive 1</vt:lpstr>
      <vt:lpstr>Diapositive 2</vt:lpstr>
      <vt:lpstr>Diapositive 3</vt:lpstr>
      <vt:lpstr>Diapositive 4</vt:lpstr>
      <vt:lpstr>Diapositive 5</vt:lpstr>
      <vt:lpstr>Diapositive 6</vt:lpstr>
      <vt:lpstr>Diapositive 7</vt:lpstr>
      <vt:lpstr>Layout Implementation</vt:lpstr>
      <vt:lpstr>Custom HTML Tags</vt:lpstr>
      <vt:lpstr>Custom HTML Tags</vt:lpstr>
      <vt:lpstr>Custom HTML Tags</vt:lpstr>
      <vt:lpstr>Custom Image Tag</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vector>
  </TitlesOfParts>
  <Company>Merck KGaA, Darmstadt, Germany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M141342</dc:creator>
  <cp:lastModifiedBy>Angelo Coccettini</cp:lastModifiedBy>
  <cp:revision>605</cp:revision>
  <dcterms:created xsi:type="dcterms:W3CDTF">2012-11-22T14:07:10Z</dcterms:created>
  <dcterms:modified xsi:type="dcterms:W3CDTF">2013-09-08T12:09:50Z</dcterms:modified>
</cp:coreProperties>
</file>