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9" r:id="rId4"/>
    <p:sldId id="262" r:id="rId5"/>
    <p:sldId id="261" r:id="rId6"/>
    <p:sldId id="263" r:id="rId7"/>
    <p:sldId id="264" r:id="rId8"/>
    <p:sldId id="260" r:id="rId9"/>
    <p:sldId id="283" r:id="rId10"/>
    <p:sldId id="277" r:id="rId11"/>
    <p:sldId id="266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8" r:id="rId21"/>
    <p:sldId id="282" r:id="rId22"/>
    <p:sldId id="267" r:id="rId23"/>
    <p:sldId id="268" r:id="rId24"/>
    <p:sldId id="269" r:id="rId25"/>
    <p:sldId id="270" r:id="rId26"/>
    <p:sldId id="258" r:id="rId27"/>
    <p:sldId id="272" r:id="rId28"/>
    <p:sldId id="265" r:id="rId29"/>
    <p:sldId id="271" r:id="rId30"/>
    <p:sldId id="284" r:id="rId31"/>
    <p:sldId id="285" r:id="rId32"/>
    <p:sldId id="286" r:id="rId33"/>
    <p:sldId id="287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4" autoAdjust="0"/>
    <p:restoredTop sz="94643" autoAdjust="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938E7-C89A-463A-BC5E-9AA334E4376E}" type="datetimeFigureOut">
              <a:rPr lang="fr-CH" smtClean="0"/>
              <a:pPr/>
              <a:t>08.09.2013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55693-0227-41BA-8D62-938B5FE144F1}" type="slidenum">
              <a:rPr lang="fr-CH" smtClean="0"/>
              <a:pPr/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964C5-5E19-40E2-B497-752DB0FDF53A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4472-783E-4BAD-BDAD-400D01F0120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91200"/>
            <a:ext cx="2133600" cy="365125"/>
          </a:xfrm>
          <a:prstGeom prst="rect">
            <a:avLst/>
          </a:prstGeom>
        </p:spPr>
        <p:txBody>
          <a:bodyPr/>
          <a:lstStyle/>
          <a:p>
            <a:fld id="{902BE09C-D771-4666-9CC0-DB54267BA70E}" type="datetimeFigureOut">
              <a:rPr lang="en-US" smtClean="0"/>
              <a:pPr/>
              <a:t>9/8/2013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05A286-DC64-4A2F-8030-F05B1629FEB0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ZoneTexte 5"/>
          <p:cNvSpPr txBox="1"/>
          <p:nvPr userDrawn="1"/>
        </p:nvSpPr>
        <p:spPr>
          <a:xfrm>
            <a:off x="6705600" y="6248400"/>
            <a:ext cx="20671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dirty="0" smtClean="0"/>
              <a:t>Angelo </a:t>
            </a:r>
            <a:r>
              <a:rPr lang="fr-CH" sz="1200" dirty="0" err="1" smtClean="0"/>
              <a:t>Coccettini</a:t>
            </a:r>
            <a:r>
              <a:rPr lang="fr-CH" sz="1200" dirty="0" smtClean="0"/>
              <a:t> – April 2013</a:t>
            </a:r>
            <a:endParaRPr lang="fr-CH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jpeg"/><Relationship Id="rId4" Type="http://schemas.openxmlformats.org/officeDocument/2006/relationships/hyperlink" Target="http://www.google.ch/url?sa=i&amp;rct=j&amp;q=&amp;esrc=s&amp;frm=1&amp;source=images&amp;cd=&amp;cad=rja&amp;docid=68HVSh6hI9cC_M&amp;tbnid=Dy6v8m2YVHuYPM:&amp;ved=0CAUQjRw&amp;url=http://jatorrent.com/cityengine+2012+crack.html&amp;ei=_bE8UfGmG46pOvamgfgH&amp;psig=AFQjCNEPI2cySTDZNmGgSjLEYYyo0QibGQ&amp;ust=1363018607372090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hyperlink" Target="http://www.google.ch/url?sa=i&amp;rct=j&amp;q=&amp;esrc=s&amp;frm=1&amp;source=images&amp;cd=&amp;cad=rja&amp;docid=68HVSh6hI9cC_M&amp;tbnid=Dy6v8m2YVHuYPM:&amp;ved=0CAUQjRw&amp;url=http://jatorrent.com/cityengine+2012+crack.html&amp;ei=_bE8UfGmG46pOvamgfgH&amp;psig=AFQjCNEPI2cySTDZNmGgSjLEYYyo0QibGQ&amp;ust=1363018607372090" TargetMode="Externa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3200" dirty="0" smtClean="0"/>
              <a:t>An </a:t>
            </a:r>
            <a:r>
              <a:rPr lang="fr-CH" sz="3200" dirty="0" err="1" smtClean="0"/>
              <a:t>Archaeological</a:t>
            </a:r>
            <a:r>
              <a:rPr lang="fr-CH" sz="3200" dirty="0" smtClean="0"/>
              <a:t> Guide for </a:t>
            </a:r>
            <a:r>
              <a:rPr lang="fr-CH" sz="3200" dirty="0" err="1" smtClean="0"/>
              <a:t>iOS</a:t>
            </a:r>
            <a:r>
              <a:rPr lang="fr-CH" sz="3200" dirty="0" smtClean="0"/>
              <a:t> </a:t>
            </a:r>
            <a:r>
              <a:rPr lang="fr-CH" sz="3200" dirty="0" err="1" smtClean="0"/>
              <a:t>devices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371601"/>
            <a:ext cx="77012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Ostia </a:t>
            </a:r>
            <a:r>
              <a:rPr lang="en-US" dirty="0" err="1" smtClean="0"/>
              <a:t>Antica</a:t>
            </a:r>
            <a:r>
              <a:rPr lang="en-US" dirty="0" smtClean="0"/>
              <a:t> Park is one of the largest and most important archaeological sites of ancient Rome. With its fifty hectares, its buildings and its streets, it testifies the development of a large urban and commercial center during the imperial age. Ostia was the most important port of the antiquity, the gate of Rome on the Mediterranean sea. </a:t>
            </a:r>
          </a:p>
          <a:p>
            <a:endParaRPr lang="en-US" dirty="0" smtClean="0"/>
          </a:p>
          <a:p>
            <a:r>
              <a:rPr lang="en-US" dirty="0" smtClean="0"/>
              <a:t>The most frequent question I had during my several visits of this amazing archaeological site while observing a ruin or a monument was: “What did it look like?”.</a:t>
            </a:r>
          </a:p>
          <a:p>
            <a:endParaRPr lang="en-US" dirty="0" smtClean="0"/>
          </a:p>
          <a:p>
            <a:r>
              <a:rPr lang="en-US" dirty="0" smtClean="0"/>
              <a:t>I have therefore decided to make a Computer Graphic reconstruction of the entire site that reflects my personal vision of this Roman Town and to present this work as a digital guide for </a:t>
            </a:r>
            <a:r>
              <a:rPr lang="en-US" dirty="0" err="1" smtClean="0"/>
              <a:t>iOS</a:t>
            </a:r>
            <a:r>
              <a:rPr lang="en-US" dirty="0" smtClean="0"/>
              <a:t> devices.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the time of the writing these Apps are the only digital guides of Ostia </a:t>
            </a:r>
            <a:r>
              <a:rPr lang="en-US" dirty="0" err="1" smtClean="0"/>
              <a:t>Antica</a:t>
            </a:r>
            <a:r>
              <a:rPr lang="en-US" dirty="0" smtClean="0"/>
              <a:t> for </a:t>
            </a:r>
            <a:r>
              <a:rPr lang="en-US" dirty="0" err="1" smtClean="0"/>
              <a:t>iOS</a:t>
            </a:r>
            <a:r>
              <a:rPr lang="en-US" dirty="0" smtClean="0"/>
              <a:t> devices.</a:t>
            </a: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3200" dirty="0" smtClean="0"/>
              <a:t>An </a:t>
            </a:r>
            <a:r>
              <a:rPr lang="fr-CH" sz="3200" dirty="0" err="1" smtClean="0"/>
              <a:t>Archaeological</a:t>
            </a:r>
            <a:r>
              <a:rPr lang="fr-CH" sz="3200" dirty="0" smtClean="0"/>
              <a:t> Guide for </a:t>
            </a:r>
            <a:r>
              <a:rPr lang="fr-CH" sz="3200" dirty="0" err="1" smtClean="0"/>
              <a:t>iOS</a:t>
            </a:r>
            <a:r>
              <a:rPr lang="fr-CH" sz="3200" dirty="0" smtClean="0"/>
              <a:t> </a:t>
            </a:r>
            <a:r>
              <a:rPr lang="fr-CH" sz="3200" dirty="0" err="1" smtClean="0"/>
              <a:t>devices</a:t>
            </a:r>
            <a:endParaRPr lang="fr-CH" sz="3200" dirty="0"/>
          </a:p>
        </p:txBody>
      </p:sp>
      <p:sp>
        <p:nvSpPr>
          <p:cNvPr id="8" name="ZoneTexte 7"/>
          <p:cNvSpPr txBox="1"/>
          <p:nvPr/>
        </p:nvSpPr>
        <p:spPr>
          <a:xfrm>
            <a:off x="685800" y="1371601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main menu for </a:t>
            </a:r>
            <a:r>
              <a:rPr lang="en-US" dirty="0" err="1" smtClean="0"/>
              <a:t>iPhone</a:t>
            </a:r>
            <a:r>
              <a:rPr lang="en-US" dirty="0" smtClean="0"/>
              <a:t> and </a:t>
            </a:r>
            <a:r>
              <a:rPr lang="en-US" dirty="0" err="1" smtClean="0"/>
              <a:t>iPad</a:t>
            </a:r>
            <a:r>
              <a:rPr lang="en-US" dirty="0" smtClean="0"/>
              <a:t>.</a:t>
            </a:r>
          </a:p>
        </p:txBody>
      </p:sp>
      <p:pic>
        <p:nvPicPr>
          <p:cNvPr id="1026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133600"/>
            <a:ext cx="1752495" cy="3429000"/>
          </a:xfrm>
          <a:prstGeom prst="rect">
            <a:avLst/>
          </a:prstGeom>
          <a:noFill/>
        </p:spPr>
      </p:pic>
      <p:pic>
        <p:nvPicPr>
          <p:cNvPr id="3" name="Picture 4" descr="D:\Data\Ostia Antica Documents\Images\PPT Images\iP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133600"/>
            <a:ext cx="4327525" cy="33528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Specifications</a:t>
            </a:r>
            <a:endParaRPr lang="fr-CH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685800" y="1371601"/>
            <a:ext cx="77012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3 Languages: </a:t>
            </a:r>
            <a:r>
              <a:rPr lang="en-US" dirty="0" err="1" smtClean="0"/>
              <a:t>english</a:t>
            </a:r>
            <a:r>
              <a:rPr lang="en-US" dirty="0" smtClean="0"/>
              <a:t>, </a:t>
            </a:r>
            <a:r>
              <a:rPr lang="en-US" dirty="0" err="1" smtClean="0"/>
              <a:t>french</a:t>
            </a:r>
            <a:r>
              <a:rPr lang="en-US" dirty="0" smtClean="0"/>
              <a:t> and </a:t>
            </a:r>
            <a:r>
              <a:rPr lang="en-US" dirty="0" err="1" smtClean="0"/>
              <a:t>italian</a:t>
            </a:r>
            <a:r>
              <a:rPr lang="en-US" dirty="0" smtClean="0"/>
              <a:t> selectable within the App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4 layouts with different color scheme selectable </a:t>
            </a:r>
            <a:r>
              <a:rPr lang="en-US" dirty="0" err="1" smtClean="0"/>
              <a:t>withing</a:t>
            </a:r>
            <a:r>
              <a:rPr lang="en-US" dirty="0" smtClean="0"/>
              <a:t> the App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UINavigationViewController</a:t>
            </a:r>
            <a:r>
              <a:rPr lang="en-US" dirty="0" smtClean="0"/>
              <a:t> architecture for </a:t>
            </a:r>
            <a:r>
              <a:rPr lang="en-US" dirty="0" err="1" smtClean="0"/>
              <a:t>iPhone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UISplitViewController</a:t>
            </a:r>
            <a:r>
              <a:rPr lang="en-US" dirty="0" smtClean="0"/>
              <a:t> architecture for </a:t>
            </a:r>
            <a:r>
              <a:rPr lang="en-US" dirty="0" err="1" smtClean="0"/>
              <a:t>iPad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Core Data  for content persistence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Content scrolls horizontally (like a book) rather than vertically (like a website).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Core Text for content custom rendering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Picture Gallery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Suggestion of three different itineraries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Monuments </a:t>
            </a:r>
            <a:r>
              <a:rPr lang="en-US" dirty="0" err="1" smtClean="0"/>
              <a:t>geolocalization</a:t>
            </a:r>
            <a:r>
              <a:rPr lang="en-U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Custom Artwork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Zoom full screen for images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Rotation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Specifications</a:t>
            </a:r>
            <a:endParaRPr lang="fr-CH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85800" y="1371601"/>
            <a:ext cx="77012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standard </a:t>
            </a:r>
            <a:r>
              <a:rPr lang="en-US" dirty="0" err="1" smtClean="0"/>
              <a:t>UISplitViewController</a:t>
            </a:r>
            <a:r>
              <a:rPr lang="en-US" dirty="0" smtClean="0"/>
              <a:t> offered by Apple </a:t>
            </a:r>
            <a:r>
              <a:rPr lang="en-US" smtClean="0"/>
              <a:t>makes it difficult </a:t>
            </a:r>
            <a:r>
              <a:rPr lang="en-US" dirty="0" smtClean="0"/>
              <a:t>to use a Full Screen feature because the rotation is not managed correctly (at least in </a:t>
            </a:r>
            <a:r>
              <a:rPr lang="en-US" dirty="0" err="1" smtClean="0"/>
              <a:t>iOS</a:t>
            </a:r>
            <a:r>
              <a:rPr lang="en-US" dirty="0" smtClean="0"/>
              <a:t> 4.3). I have therefore implemented a mimic of a </a:t>
            </a:r>
            <a:r>
              <a:rPr lang="en-US" dirty="0" err="1" smtClean="0"/>
              <a:t>UISplitViewController</a:t>
            </a:r>
            <a:r>
              <a:rPr lang="en-US" dirty="0" smtClean="0"/>
              <a:t> by modifying an existing project from </a:t>
            </a:r>
            <a:r>
              <a:rPr lang="en-US" dirty="0" err="1" smtClean="0"/>
              <a:t>Berhard</a:t>
            </a:r>
            <a:r>
              <a:rPr lang="en-US" dirty="0" smtClean="0"/>
              <a:t> </a:t>
            </a:r>
            <a:r>
              <a:rPr lang="en-US" dirty="0" err="1" smtClean="0"/>
              <a:t>Häussermann</a:t>
            </a:r>
            <a:r>
              <a:rPr lang="en-US" dirty="0" smtClean="0"/>
              <a:t>. This project implements a more versatile </a:t>
            </a:r>
            <a:r>
              <a:rPr lang="en-US" dirty="0" err="1" smtClean="0"/>
              <a:t>UISplitViewController</a:t>
            </a:r>
            <a:r>
              <a:rPr lang="en-US" dirty="0" smtClean="0"/>
              <a:t> where the rotation events are correctly delivered to all </a:t>
            </a:r>
            <a:r>
              <a:rPr lang="en-US" dirty="0" err="1" smtClean="0"/>
              <a:t>UIViewControllers</a:t>
            </a:r>
            <a:r>
              <a:rPr lang="en-US" dirty="0" smtClean="0"/>
              <a:t> of the application.</a:t>
            </a:r>
          </a:p>
          <a:p>
            <a:endParaRPr lang="en-US" dirty="0" smtClean="0"/>
          </a:p>
          <a:p>
            <a:r>
              <a:rPr lang="en-US" dirty="0" smtClean="0"/>
              <a:t>http://www.codeproject.com/Articles/307008/Versatile-programmer-friendly-split-view-controlle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667000"/>
            <a:ext cx="1324107" cy="25908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Application Architecture for </a:t>
            </a:r>
            <a:r>
              <a:rPr lang="fr-CH" sz="3200" dirty="0" err="1" smtClean="0"/>
              <a:t>iPhone</a:t>
            </a:r>
            <a:endParaRPr lang="fr-CH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85800" y="1295400"/>
            <a:ext cx="7701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Apps are device specific. For </a:t>
            </a:r>
            <a:r>
              <a:rPr lang="en-US" dirty="0" err="1" smtClean="0"/>
              <a:t>iPhone</a:t>
            </a:r>
            <a:r>
              <a:rPr lang="en-US" dirty="0" smtClean="0"/>
              <a:t> I have used a </a:t>
            </a:r>
            <a:r>
              <a:rPr lang="en-US" dirty="0" err="1" smtClean="0"/>
              <a:t>UINavigationController</a:t>
            </a:r>
            <a:r>
              <a:rPr lang="en-US" dirty="0" smtClean="0"/>
              <a:t> paradigm. When the user selects an item, a new View Controller is pushed on the stack. The user uses the back button to display the previous screen.</a:t>
            </a:r>
          </a:p>
        </p:txBody>
      </p:sp>
      <p:pic>
        <p:nvPicPr>
          <p:cNvPr id="3075" name="Picture 3" descr="D:\Data\Ostia Antica Documents\Images\Interface\in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286000"/>
            <a:ext cx="1324428" cy="2590800"/>
          </a:xfrm>
          <a:prstGeom prst="rect">
            <a:avLst/>
          </a:prstGeom>
          <a:noFill/>
        </p:spPr>
      </p:pic>
      <p:pic>
        <p:nvPicPr>
          <p:cNvPr id="3076" name="Picture 4" descr="D:\Data\Ostia Antica Documents\Images\Interface\histo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3733800"/>
            <a:ext cx="1295400" cy="2527266"/>
          </a:xfrm>
          <a:prstGeom prst="rect">
            <a:avLst/>
          </a:prstGeom>
          <a:noFill/>
        </p:spPr>
      </p:pic>
      <p:cxnSp>
        <p:nvCxnSpPr>
          <p:cNvPr id="12" name="Forme 11"/>
          <p:cNvCxnSpPr>
            <a:endCxn id="3075" idx="1"/>
          </p:cNvCxnSpPr>
          <p:nvPr/>
        </p:nvCxnSpPr>
        <p:spPr>
          <a:xfrm flipV="1">
            <a:off x="2971800" y="3581400"/>
            <a:ext cx="1371600" cy="76200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Forme 11"/>
          <p:cNvCxnSpPr>
            <a:endCxn id="3076" idx="1"/>
          </p:cNvCxnSpPr>
          <p:nvPr/>
        </p:nvCxnSpPr>
        <p:spPr>
          <a:xfrm>
            <a:off x="2971800" y="3886200"/>
            <a:ext cx="2971800" cy="1111233"/>
          </a:xfrm>
          <a:prstGeom prst="bentConnector3">
            <a:avLst>
              <a:gd name="adj1" fmla="val 3552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ata\Ostia Antica Documents\Images\PPT Images\iPa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743200"/>
            <a:ext cx="3657600" cy="2833816"/>
          </a:xfrm>
          <a:prstGeom prst="rect">
            <a:avLst/>
          </a:prstGeom>
          <a:noFill/>
        </p:spPr>
      </p:pic>
      <p:pic>
        <p:nvPicPr>
          <p:cNvPr id="4099" name="Picture 3" descr="D:\Data\Ostia Antica Documents\Images\Interface\iPadVis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743200"/>
            <a:ext cx="3657600" cy="2812523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Application Architecture for </a:t>
            </a:r>
            <a:r>
              <a:rPr lang="fr-CH" sz="3200" dirty="0" err="1" smtClean="0"/>
              <a:t>iPad</a:t>
            </a:r>
            <a:endParaRPr lang="fr-CH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85800" y="1371601"/>
            <a:ext cx="7701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iPad</a:t>
            </a:r>
            <a:r>
              <a:rPr lang="en-US" dirty="0" smtClean="0"/>
              <a:t> uses a custom </a:t>
            </a:r>
            <a:r>
              <a:rPr lang="en-US" dirty="0" err="1" smtClean="0"/>
              <a:t>UISplitViewController</a:t>
            </a:r>
            <a:r>
              <a:rPr lang="en-US" dirty="0" smtClean="0"/>
              <a:t> paradigm. A Navigation Controllers to the left is used to display a list of hierarchical views and a Detail View Controller on the right is used to display the current selected item.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447800" y="3200400"/>
            <a:ext cx="16764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5181600" y="3200400"/>
            <a:ext cx="23622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Application Architecture for </a:t>
            </a:r>
            <a:r>
              <a:rPr lang="fr-CH" sz="3200" dirty="0" err="1" smtClean="0"/>
              <a:t>iPad</a:t>
            </a:r>
            <a:endParaRPr lang="fr-CH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85800" y="1371601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SplitView</a:t>
            </a:r>
            <a:r>
              <a:rPr lang="en-US" dirty="0" smtClean="0"/>
              <a:t> Controller displays the Navigation </a:t>
            </a:r>
            <a:r>
              <a:rPr lang="en-US" dirty="0" err="1" smtClean="0"/>
              <a:t>UIViewControllers</a:t>
            </a:r>
            <a:r>
              <a:rPr lang="en-US" dirty="0" smtClean="0"/>
              <a:t> on the left in Landscape, while it uses a popover to access the Navigation in Portrait mode. </a:t>
            </a:r>
          </a:p>
        </p:txBody>
      </p:sp>
      <p:pic>
        <p:nvPicPr>
          <p:cNvPr id="5123" name="Picture 3" descr="D:\Data\Ostia Antica Documents\Images\Interface\JPG\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743200"/>
            <a:ext cx="3505852" cy="2693971"/>
          </a:xfrm>
          <a:prstGeom prst="rect">
            <a:avLst/>
          </a:prstGeom>
          <a:noFill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209800"/>
            <a:ext cx="298476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Layouts</a:t>
            </a:r>
            <a:endParaRPr lang="fr-CH" sz="3200" dirty="0"/>
          </a:p>
        </p:txBody>
      </p:sp>
      <p:sp>
        <p:nvSpPr>
          <p:cNvPr id="8" name="ZoneTexte 7"/>
          <p:cNvSpPr txBox="1"/>
          <p:nvPr/>
        </p:nvSpPr>
        <p:spPr>
          <a:xfrm>
            <a:off x="685800" y="1182469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application offers 4 different layouts for a optimal contrast in darkness or strong lightning. The layouts can be switched directly from the interface.</a:t>
            </a:r>
          </a:p>
        </p:txBody>
      </p:sp>
      <p:pic>
        <p:nvPicPr>
          <p:cNvPr id="2071" name="Picture 23" descr="D:\Data\Ostia Antica Documents\Images\Interface\PNG\BlackElegan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743200"/>
            <a:ext cx="1480244" cy="2895600"/>
          </a:xfrm>
          <a:prstGeom prst="rect">
            <a:avLst/>
          </a:prstGeom>
          <a:noFill/>
        </p:spPr>
      </p:pic>
      <p:pic>
        <p:nvPicPr>
          <p:cNvPr id="2073" name="Picture 25" descr="D:\Data\Ostia Antica Documents\Images\Interface\PNG\ModernTouch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5073" y="2743200"/>
            <a:ext cx="1482127" cy="2895600"/>
          </a:xfrm>
          <a:prstGeom prst="rect">
            <a:avLst/>
          </a:prstGeom>
          <a:noFill/>
        </p:spPr>
      </p:pic>
      <p:pic>
        <p:nvPicPr>
          <p:cNvPr id="2075" name="Picture 27" descr="D:\Data\Ostia Antica Documents\Images\Interface\PNG\PompeiStyle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2802" y="2743200"/>
            <a:ext cx="1484198" cy="2895600"/>
          </a:xfrm>
          <a:prstGeom prst="rect">
            <a:avLst/>
          </a:prstGeom>
          <a:noFill/>
        </p:spPr>
      </p:pic>
      <p:pic>
        <p:nvPicPr>
          <p:cNvPr id="2077" name="Picture 29" descr="D:\Data\Ostia Antica Documents\Images\Interface\PNG\RomanEra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0526" y="2743200"/>
            <a:ext cx="1486274" cy="2895600"/>
          </a:xfrm>
          <a:prstGeom prst="rect">
            <a:avLst/>
          </a:prstGeom>
          <a:noFill/>
        </p:spPr>
      </p:pic>
      <p:sp>
        <p:nvSpPr>
          <p:cNvPr id="34" name="Rectangle 33"/>
          <p:cNvSpPr/>
          <p:nvPr/>
        </p:nvSpPr>
        <p:spPr>
          <a:xfrm>
            <a:off x="304800" y="5791200"/>
            <a:ext cx="17526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Black </a:t>
            </a:r>
            <a:r>
              <a:rPr lang="fr-CH" dirty="0" err="1" smtClean="0"/>
              <a:t>Elegance</a:t>
            </a:r>
            <a:endParaRPr lang="fr-CH" dirty="0"/>
          </a:p>
        </p:txBody>
      </p:sp>
      <p:sp>
        <p:nvSpPr>
          <p:cNvPr id="35" name="Rectangle 34"/>
          <p:cNvSpPr/>
          <p:nvPr/>
        </p:nvSpPr>
        <p:spPr>
          <a:xfrm>
            <a:off x="2514600" y="5791200"/>
            <a:ext cx="17526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Modern </a:t>
            </a:r>
            <a:r>
              <a:rPr lang="fr-CH" dirty="0" err="1" smtClean="0"/>
              <a:t>Touch</a:t>
            </a:r>
            <a:endParaRPr lang="fr-CH" dirty="0"/>
          </a:p>
        </p:txBody>
      </p:sp>
      <p:sp>
        <p:nvSpPr>
          <p:cNvPr id="36" name="Rectangle 35"/>
          <p:cNvSpPr/>
          <p:nvPr/>
        </p:nvSpPr>
        <p:spPr>
          <a:xfrm>
            <a:off x="4724400" y="5791200"/>
            <a:ext cx="17526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err="1" smtClean="0"/>
              <a:t>Pompei</a:t>
            </a:r>
            <a:r>
              <a:rPr lang="fr-CH" dirty="0" smtClean="0"/>
              <a:t> Style</a:t>
            </a:r>
            <a:endParaRPr lang="fr-CH" dirty="0"/>
          </a:p>
        </p:txBody>
      </p:sp>
      <p:sp>
        <p:nvSpPr>
          <p:cNvPr id="37" name="Rectangle 36"/>
          <p:cNvSpPr/>
          <p:nvPr/>
        </p:nvSpPr>
        <p:spPr>
          <a:xfrm>
            <a:off x="6934200" y="5791200"/>
            <a:ext cx="17526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Roman </a:t>
            </a:r>
            <a:r>
              <a:rPr lang="fr-CH" dirty="0" err="1" smtClean="0"/>
              <a:t>Era</a:t>
            </a:r>
            <a:endParaRPr lang="fr-CH" dirty="0"/>
          </a:p>
        </p:txBody>
      </p:sp>
      <p:pic>
        <p:nvPicPr>
          <p:cNvPr id="4098" name="Picture 2" descr="D:\Data\Ostia Antica Documents\Images\PPT Images\BlackEleganc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1905000"/>
            <a:ext cx="1493678" cy="2922588"/>
          </a:xfrm>
          <a:prstGeom prst="rect">
            <a:avLst/>
          </a:prstGeom>
          <a:noFill/>
        </p:spPr>
      </p:pic>
      <p:pic>
        <p:nvPicPr>
          <p:cNvPr id="4100" name="Picture 4" descr="D:\Data\Ostia Antica Documents\Images\PPT Images\ModernTouch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38400" y="1905000"/>
            <a:ext cx="1479885" cy="2895601"/>
          </a:xfrm>
          <a:prstGeom prst="rect">
            <a:avLst/>
          </a:prstGeom>
          <a:noFill/>
        </p:spPr>
      </p:pic>
      <p:pic>
        <p:nvPicPr>
          <p:cNvPr id="4101" name="Picture 5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1905000"/>
            <a:ext cx="1479884" cy="2895600"/>
          </a:xfrm>
          <a:prstGeom prst="rect">
            <a:avLst/>
          </a:prstGeom>
          <a:noFill/>
        </p:spPr>
      </p:pic>
      <p:pic>
        <p:nvPicPr>
          <p:cNvPr id="21" name="Picture 5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1905000"/>
            <a:ext cx="1479884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Languages</a:t>
            </a:r>
            <a:endParaRPr lang="fr-CH" sz="3200" dirty="0"/>
          </a:p>
        </p:txBody>
      </p:sp>
      <p:sp>
        <p:nvSpPr>
          <p:cNvPr id="8" name="ZoneTexte 7"/>
          <p:cNvSpPr txBox="1"/>
          <p:nvPr/>
        </p:nvSpPr>
        <p:spPr>
          <a:xfrm>
            <a:off x="685800" y="1182469"/>
            <a:ext cx="7701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application offers the possibility to switch instantly between English, French and Italian. The language switching impacts the contents as well every element of the application interface.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209800"/>
            <a:ext cx="2057400" cy="4018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1" y="2438400"/>
            <a:ext cx="3505200" cy="370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1833396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Itineraries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TabBar</a:t>
            </a:r>
            <a:r>
              <a:rPr lang="en-US" dirty="0" smtClean="0"/>
              <a:t> at the </a:t>
            </a:r>
            <a:r>
              <a:rPr lang="en-US" dirty="0" err="1" smtClean="0"/>
              <a:t>botton</a:t>
            </a:r>
            <a:r>
              <a:rPr lang="en-US" dirty="0" smtClean="0"/>
              <a:t> of the Site view can be used to switch between three suggested itineraries. The first item of the list describes the itinerary, while the second item will show a map with the monuments that you select. It is possible to zoom the map for a better viewing.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79794"/>
            <a:ext cx="5980113" cy="475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Navigation for </a:t>
            </a:r>
            <a:r>
              <a:rPr lang="fr-CH" sz="3200" dirty="0" err="1" smtClean="0"/>
              <a:t>iPhone</a:t>
            </a:r>
            <a:endParaRPr lang="fr-CH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5791200" y="1447800"/>
            <a:ext cx="26669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Disclosure indicator</a:t>
            </a:r>
            <a:r>
              <a:rPr lang="en-US" dirty="0" smtClean="0"/>
              <a:t>. When this element is present, users know they can tap anywhere in the row to see the next level in the hierarchy or the choices associated with the list item.</a:t>
            </a:r>
          </a:p>
          <a:p>
            <a:endParaRPr lang="en-US" dirty="0" smtClean="0"/>
          </a:p>
          <a:p>
            <a:r>
              <a:rPr lang="en-US" b="1" dirty="0" smtClean="0"/>
              <a:t>Detail disclosure button</a:t>
            </a:r>
            <a:r>
              <a:rPr lang="en-US" dirty="0" smtClean="0"/>
              <a:t>. Users tap this element to see detailed information about the list item.</a:t>
            </a:r>
            <a:r>
              <a:rPr lang="fr-CH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362200"/>
            <a:ext cx="1600199" cy="3131011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</a:t>
            </a:r>
            <a:r>
              <a:rPr lang="fr-CH" sz="3200" dirty="0" err="1" smtClean="0"/>
              <a:t>Ostia</a:t>
            </a:r>
            <a:r>
              <a:rPr lang="fr-CH" sz="3200" dirty="0" smtClean="0"/>
              <a:t> </a:t>
            </a:r>
            <a:r>
              <a:rPr lang="fr-CH" sz="3200" dirty="0" err="1" smtClean="0"/>
              <a:t>Antica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describes the Archaeological Park of Ostia </a:t>
            </a:r>
            <a:r>
              <a:rPr lang="en-US" dirty="0" err="1" smtClean="0"/>
              <a:t>Antica</a:t>
            </a:r>
            <a:r>
              <a:rPr lang="en-US" dirty="0" smtClean="0"/>
              <a:t>, the ancient </a:t>
            </a:r>
            <a:r>
              <a:rPr lang="en-US" dirty="0" err="1" smtClean="0"/>
              <a:t>harbour</a:t>
            </a:r>
            <a:r>
              <a:rPr lang="en-US" dirty="0" smtClean="0"/>
              <a:t> of Rome</a:t>
            </a:r>
          </a:p>
        </p:txBody>
      </p:sp>
      <p:pic>
        <p:nvPicPr>
          <p:cNvPr id="6147" name="Picture 3" descr="D:\Data\Ostia Antica Documents\Images\Interface\RomanEr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362200"/>
            <a:ext cx="1608138" cy="3133021"/>
          </a:xfrm>
          <a:prstGeom prst="rect">
            <a:avLst/>
          </a:prstGeom>
          <a:noFill/>
        </p:spPr>
      </p:pic>
      <p:cxnSp>
        <p:nvCxnSpPr>
          <p:cNvPr id="10" name="Connecteur en angle 9"/>
          <p:cNvCxnSpPr>
            <a:endCxn id="6147" idx="1"/>
          </p:cNvCxnSpPr>
          <p:nvPr/>
        </p:nvCxnSpPr>
        <p:spPr>
          <a:xfrm>
            <a:off x="3733800" y="3276600"/>
            <a:ext cx="1371600" cy="652111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362200"/>
            <a:ext cx="1600199" cy="3131011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Information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gives access a submenu with useful information about the Archaeological Park</a:t>
            </a:r>
          </a:p>
        </p:txBody>
      </p:sp>
      <p:cxnSp>
        <p:nvCxnSpPr>
          <p:cNvPr id="10" name="Connecteur en angle 9"/>
          <p:cNvCxnSpPr>
            <a:endCxn id="9" idx="1"/>
          </p:cNvCxnSpPr>
          <p:nvPr/>
        </p:nvCxnSpPr>
        <p:spPr>
          <a:xfrm>
            <a:off x="3733800" y="3581400"/>
            <a:ext cx="1371600" cy="345928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Picture 2" descr="D:\Data\Ostia Antica Documents\Images\Interface\in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362200"/>
            <a:ext cx="1600200" cy="3130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362200"/>
            <a:ext cx="1600199" cy="3131011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</a:t>
            </a:r>
            <a:r>
              <a:rPr lang="fr-CH" sz="3200" dirty="0" err="1" smtClean="0"/>
              <a:t>History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describes the history of Ostia, from the origins till IX century A.D.</a:t>
            </a:r>
          </a:p>
        </p:txBody>
      </p:sp>
      <p:cxnSp>
        <p:nvCxnSpPr>
          <p:cNvPr id="10" name="Connecteur en angle 9"/>
          <p:cNvCxnSpPr>
            <a:endCxn id="8194" idx="1"/>
          </p:cNvCxnSpPr>
          <p:nvPr/>
        </p:nvCxnSpPr>
        <p:spPr>
          <a:xfrm>
            <a:off x="3657600" y="3810000"/>
            <a:ext cx="1447800" cy="114300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194" name="Picture 2" descr="D:\Data\Ostia Antica Documents\Images\Interface\histo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362200"/>
            <a:ext cx="1601372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14600"/>
            <a:ext cx="1440940" cy="2819399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‘The Site’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gives access to the description and images of the monuments of the site. It can be used also to select the monument based on the 3 itineraries. Each monument has 3 submenus to display text, images and geographic location.</a:t>
            </a:r>
          </a:p>
        </p:txBody>
      </p:sp>
      <p:cxnSp>
        <p:nvCxnSpPr>
          <p:cNvPr id="10" name="Connecteur en angle 9"/>
          <p:cNvCxnSpPr>
            <a:endCxn id="10242" idx="1"/>
          </p:cNvCxnSpPr>
          <p:nvPr/>
        </p:nvCxnSpPr>
        <p:spPr>
          <a:xfrm flipV="1">
            <a:off x="1600200" y="3928530"/>
            <a:ext cx="457200" cy="186270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514600"/>
            <a:ext cx="1445614" cy="282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514600"/>
            <a:ext cx="1448416" cy="282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cteur en angle 13"/>
          <p:cNvCxnSpPr>
            <a:endCxn id="10244" idx="1"/>
          </p:cNvCxnSpPr>
          <p:nvPr/>
        </p:nvCxnSpPr>
        <p:spPr>
          <a:xfrm>
            <a:off x="4876800" y="3352800"/>
            <a:ext cx="685800" cy="575885"/>
          </a:xfrm>
          <a:prstGeom prst="bentConnector3">
            <a:avLst>
              <a:gd name="adj1" fmla="val 72223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514600"/>
            <a:ext cx="1447800" cy="2828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Connecteur en angle 54"/>
          <p:cNvCxnSpPr>
            <a:endCxn id="10243" idx="1"/>
          </p:cNvCxnSpPr>
          <p:nvPr/>
        </p:nvCxnSpPr>
        <p:spPr>
          <a:xfrm flipV="1">
            <a:off x="3352800" y="3925524"/>
            <a:ext cx="457200" cy="451746"/>
          </a:xfrm>
          <a:prstGeom prst="bentConnector3">
            <a:avLst>
              <a:gd name="adj1" fmla="val 61765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14600"/>
            <a:ext cx="1440940" cy="2819399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‘The Site’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view Pictures lists all the Computer Graphics Reconstruction of the monument.</a:t>
            </a:r>
          </a:p>
        </p:txBody>
      </p:sp>
      <p:cxnSp>
        <p:nvCxnSpPr>
          <p:cNvPr id="10" name="Connecteur en angle 9"/>
          <p:cNvCxnSpPr>
            <a:endCxn id="10242" idx="1"/>
          </p:cNvCxnSpPr>
          <p:nvPr/>
        </p:nvCxnSpPr>
        <p:spPr>
          <a:xfrm flipV="1">
            <a:off x="1600200" y="3928530"/>
            <a:ext cx="457200" cy="186270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514600"/>
            <a:ext cx="1445614" cy="282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514600"/>
            <a:ext cx="1448416" cy="282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cteur en angle 13"/>
          <p:cNvCxnSpPr/>
          <p:nvPr/>
        </p:nvCxnSpPr>
        <p:spPr>
          <a:xfrm>
            <a:off x="5029200" y="3581400"/>
            <a:ext cx="533400" cy="347285"/>
          </a:xfrm>
          <a:prstGeom prst="bentConnector3">
            <a:avLst>
              <a:gd name="adj1" fmla="val 60084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eur en angle 54"/>
          <p:cNvCxnSpPr>
            <a:endCxn id="10243" idx="1"/>
          </p:cNvCxnSpPr>
          <p:nvPr/>
        </p:nvCxnSpPr>
        <p:spPr>
          <a:xfrm flipV="1">
            <a:off x="3352800" y="3925524"/>
            <a:ext cx="457200" cy="451746"/>
          </a:xfrm>
          <a:prstGeom prst="bentConnector3">
            <a:avLst>
              <a:gd name="adj1" fmla="val 61765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514600"/>
            <a:ext cx="1447800" cy="2828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2514600"/>
            <a:ext cx="144331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Connecteur en angle 14"/>
          <p:cNvCxnSpPr>
            <a:endCxn id="11267" idx="1"/>
          </p:cNvCxnSpPr>
          <p:nvPr/>
        </p:nvCxnSpPr>
        <p:spPr>
          <a:xfrm>
            <a:off x="6629400" y="3352800"/>
            <a:ext cx="685800" cy="571500"/>
          </a:xfrm>
          <a:prstGeom prst="bentConnector3">
            <a:avLst>
              <a:gd name="adj1" fmla="val 72222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14600"/>
            <a:ext cx="1440940" cy="2819399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‘The Site’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Google map is used to display the geographic location of the monument of interest.</a:t>
            </a:r>
          </a:p>
        </p:txBody>
      </p:sp>
      <p:cxnSp>
        <p:nvCxnSpPr>
          <p:cNvPr id="10" name="Connecteur en angle 9"/>
          <p:cNvCxnSpPr>
            <a:endCxn id="10242" idx="1"/>
          </p:cNvCxnSpPr>
          <p:nvPr/>
        </p:nvCxnSpPr>
        <p:spPr>
          <a:xfrm flipV="1">
            <a:off x="1600200" y="3928530"/>
            <a:ext cx="457200" cy="186270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514600"/>
            <a:ext cx="1445614" cy="282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514600"/>
            <a:ext cx="1448416" cy="282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cteur en angle 13"/>
          <p:cNvCxnSpPr/>
          <p:nvPr/>
        </p:nvCxnSpPr>
        <p:spPr>
          <a:xfrm>
            <a:off x="5029200" y="3810000"/>
            <a:ext cx="533400" cy="118685"/>
          </a:xfrm>
          <a:prstGeom prst="bentConnector3">
            <a:avLst>
              <a:gd name="adj1" fmla="val 63445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eur en angle 54"/>
          <p:cNvCxnSpPr>
            <a:endCxn id="10243" idx="1"/>
          </p:cNvCxnSpPr>
          <p:nvPr/>
        </p:nvCxnSpPr>
        <p:spPr>
          <a:xfrm flipV="1">
            <a:off x="3352800" y="3925524"/>
            <a:ext cx="457200" cy="451746"/>
          </a:xfrm>
          <a:prstGeom prst="bentConnector3">
            <a:avLst>
              <a:gd name="adj1" fmla="val 61765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514600"/>
            <a:ext cx="144331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209800"/>
            <a:ext cx="1791440" cy="35052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</a:t>
            </a:r>
            <a:r>
              <a:rPr lang="fr-CH" sz="3200" dirty="0" err="1" smtClean="0"/>
              <a:t>Gallery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view offers a categorized list of all Computer Graphic Reconstructions of the town of Ostia</a:t>
            </a:r>
          </a:p>
        </p:txBody>
      </p:sp>
      <p:cxnSp>
        <p:nvCxnSpPr>
          <p:cNvPr id="10" name="Connecteur en angle 9"/>
          <p:cNvCxnSpPr>
            <a:endCxn id="13315" idx="1"/>
          </p:cNvCxnSpPr>
          <p:nvPr/>
        </p:nvCxnSpPr>
        <p:spPr>
          <a:xfrm flipV="1">
            <a:off x="2819400" y="3954415"/>
            <a:ext cx="762000" cy="499055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209800"/>
            <a:ext cx="1786210" cy="348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2209800"/>
            <a:ext cx="1828800" cy="357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Connecteur en angle 15"/>
          <p:cNvCxnSpPr>
            <a:endCxn id="13316" idx="1"/>
          </p:cNvCxnSpPr>
          <p:nvPr/>
        </p:nvCxnSpPr>
        <p:spPr>
          <a:xfrm flipV="1">
            <a:off x="5181600" y="3996011"/>
            <a:ext cx="762000" cy="609859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09800"/>
            <a:ext cx="1752600" cy="3429204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Options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is used to select the layout type and the language of the application.</a:t>
            </a:r>
          </a:p>
        </p:txBody>
      </p:sp>
      <p:cxnSp>
        <p:nvCxnSpPr>
          <p:cNvPr id="10" name="Connecteur en angle 9"/>
          <p:cNvCxnSpPr>
            <a:endCxn id="14338" idx="1"/>
          </p:cNvCxnSpPr>
          <p:nvPr/>
        </p:nvCxnSpPr>
        <p:spPr>
          <a:xfrm flipV="1">
            <a:off x="3886200" y="3924300"/>
            <a:ext cx="990600" cy="800100"/>
          </a:xfrm>
          <a:prstGeom prst="bentConnector3">
            <a:avLst>
              <a:gd name="adj1" fmla="val 55430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09800"/>
            <a:ext cx="175537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Data\Ostia Antica Documents\Images\PPT Images\PompeySty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09800"/>
            <a:ext cx="1752600" cy="3429204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Menu </a:t>
            </a:r>
            <a:r>
              <a:rPr lang="fr-CH" sz="3200" dirty="0" err="1" smtClean="0"/>
              <a:t>Acknowledgements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Display info on the team that has worked for this version of the application</a:t>
            </a:r>
          </a:p>
        </p:txBody>
      </p:sp>
      <p:cxnSp>
        <p:nvCxnSpPr>
          <p:cNvPr id="10" name="Connecteur en angle 9"/>
          <p:cNvCxnSpPr/>
          <p:nvPr/>
        </p:nvCxnSpPr>
        <p:spPr>
          <a:xfrm flipV="1">
            <a:off x="3810000" y="3924300"/>
            <a:ext cx="1066800" cy="1028700"/>
          </a:xfrm>
          <a:prstGeom prst="bentConnector3">
            <a:avLst>
              <a:gd name="adj1" fmla="val 60084"/>
            </a:avLst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218" name="Picture 2" descr="D:\Data\Ostia Antica Documents\Images\PPT Images\Untitled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09800"/>
            <a:ext cx="1752494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Navigation for </a:t>
            </a:r>
            <a:r>
              <a:rPr lang="fr-CH" sz="3200" dirty="0" err="1" smtClean="0"/>
              <a:t>iPad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Navigation for </a:t>
            </a:r>
            <a:r>
              <a:rPr lang="en-US" dirty="0" err="1" smtClean="0"/>
              <a:t>iPad</a:t>
            </a:r>
            <a:r>
              <a:rPr lang="en-US" dirty="0" smtClean="0"/>
              <a:t> is basically the same as the one implemented on the </a:t>
            </a:r>
            <a:r>
              <a:rPr lang="en-US" dirty="0" err="1" smtClean="0"/>
              <a:t>iPhone</a:t>
            </a:r>
            <a:r>
              <a:rPr lang="en-US" dirty="0" smtClean="0"/>
              <a:t>. The difference is that the </a:t>
            </a:r>
            <a:r>
              <a:rPr lang="en-US" dirty="0" err="1" smtClean="0"/>
              <a:t>UINavigationControllers</a:t>
            </a:r>
            <a:r>
              <a:rPr lang="en-US" dirty="0" smtClean="0"/>
              <a:t> are displayed in the left hand window or in the popover when the application is in Portrait mode. The Option can be accessed through a popover in the Detail pane.</a:t>
            </a:r>
          </a:p>
        </p:txBody>
      </p:sp>
      <p:pic>
        <p:nvPicPr>
          <p:cNvPr id="7171" name="Picture 3" descr="D:\Data\Ostia Antica Documents\Images\PPT Images\iPadOp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514600"/>
            <a:ext cx="4602162" cy="3566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Core</a:t>
            </a:r>
            <a:r>
              <a:rPr lang="fr-CH" sz="3200" dirty="0" smtClean="0"/>
              <a:t> </a:t>
            </a:r>
            <a:r>
              <a:rPr lang="fr-CH" sz="3200" dirty="0" err="1" smtClean="0"/>
              <a:t>Text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content is rendered using the Core Text framework that support a </a:t>
            </a:r>
            <a:r>
              <a:rPr lang="en-US" dirty="0" err="1" smtClean="0"/>
              <a:t>lite</a:t>
            </a:r>
            <a:r>
              <a:rPr lang="en-US" dirty="0" smtClean="0"/>
              <a:t> implementation of a HTML . The users can scroll the content horizontally, like the page of a book.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86000"/>
            <a:ext cx="343843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4572000" y="2209800"/>
            <a:ext cx="35813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Embedded Images:</a:t>
            </a:r>
            <a:r>
              <a:rPr lang="en-US" dirty="0" smtClean="0"/>
              <a:t> the HTML </a:t>
            </a:r>
            <a:r>
              <a:rPr lang="en-US" dirty="0" err="1" smtClean="0"/>
              <a:t>lite</a:t>
            </a:r>
            <a:r>
              <a:rPr lang="en-US" dirty="0" smtClean="0"/>
              <a:t> support images embedded in text. The embedded images do support single tap event for full screen display mode.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Core</a:t>
            </a:r>
            <a:r>
              <a:rPr lang="fr-CH" sz="3200" dirty="0" smtClean="0"/>
              <a:t> </a:t>
            </a:r>
            <a:r>
              <a:rPr lang="fr-CH" sz="3200" dirty="0" err="1" smtClean="0"/>
              <a:t>Text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8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Supported Tags: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62000" y="1762760"/>
          <a:ext cx="7467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/>
                <a:gridCol w="4667250"/>
              </a:tblGrid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Tag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 smtClean="0"/>
                        <a:t>Comment</a:t>
                      </a:r>
                      <a:endParaRPr lang="fr-CH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&lt;b&gt;&lt;/b&gt;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b="1" dirty="0" smtClean="0"/>
                        <a:t>Bold</a:t>
                      </a:r>
                      <a:endParaRPr lang="fr-CH" b="1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&lt;i&gt;&lt;/i&gt;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1" dirty="0" err="1" smtClean="0"/>
                        <a:t>Italic</a:t>
                      </a:r>
                      <a:endParaRPr lang="fr-CH" i="1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&lt;u&gt;&lt;/u&gt;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sng" dirty="0" err="1" smtClean="0"/>
                        <a:t>Underlined</a:t>
                      </a:r>
                      <a:endParaRPr lang="fr-CH" i="0" u="sng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</a:t>
                      </a:r>
                      <a:r>
                        <a:rPr lang="fr-CH" dirty="0" err="1" smtClean="0"/>
                        <a:t>br</a:t>
                      </a:r>
                      <a:r>
                        <a:rPr lang="fr-CH" dirty="0" smtClean="0"/>
                        <a:t>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smtClean="0"/>
                        <a:t>Force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carriage</a:t>
                      </a:r>
                      <a:r>
                        <a:rPr lang="fr-CH" i="0" u="none" baseline="0" dirty="0" smtClean="0"/>
                        <a:t> return.</a:t>
                      </a:r>
                      <a:endParaRPr lang="fr-CH" i="0" u="none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&lt;p&gt;&lt;/p&gt;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err="1" smtClean="0"/>
                        <a:t>Define</a:t>
                      </a:r>
                      <a:r>
                        <a:rPr lang="fr-CH" i="0" u="none" baseline="0" dirty="0" smtClean="0"/>
                        <a:t> a </a:t>
                      </a:r>
                      <a:r>
                        <a:rPr lang="fr-CH" i="0" u="none" baseline="0" dirty="0" err="1" smtClean="0"/>
                        <a:t>justified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text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p</a:t>
                      </a:r>
                      <a:r>
                        <a:rPr lang="fr-CH" i="0" u="none" dirty="0" err="1" smtClean="0"/>
                        <a:t>aragraph</a:t>
                      </a:r>
                      <a:r>
                        <a:rPr lang="fr-CH" i="0" u="none" dirty="0" smtClean="0"/>
                        <a:t>.</a:t>
                      </a:r>
                      <a:endParaRPr lang="fr-CH" i="0" u="none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&lt;h1&gt;&lt;/h1&gt;</a:t>
                      </a:r>
                    </a:p>
                    <a:p>
                      <a:r>
                        <a:rPr lang="fr-CH" dirty="0" smtClean="0"/>
                        <a:t>&lt;h2&gt;&lt;/h2&gt;</a:t>
                      </a:r>
                    </a:p>
                    <a:p>
                      <a:r>
                        <a:rPr lang="fr-CH" dirty="0" smtClean="0"/>
                        <a:t>&lt;h3&gt;&lt;/h3&gt;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err="1" smtClean="0"/>
                        <a:t>Define</a:t>
                      </a:r>
                      <a:r>
                        <a:rPr lang="fr-CH" i="0" u="none" dirty="0" smtClean="0"/>
                        <a:t> </a:t>
                      </a:r>
                      <a:r>
                        <a:rPr lang="fr-CH" i="0" u="none" dirty="0" err="1" smtClean="0"/>
                        <a:t>Text</a:t>
                      </a:r>
                      <a:r>
                        <a:rPr lang="fr-CH" i="0" u="none" dirty="0" smtClean="0"/>
                        <a:t> Headers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that</a:t>
                      </a:r>
                      <a:r>
                        <a:rPr lang="fr-CH" i="0" u="none" baseline="0" dirty="0" smtClean="0"/>
                        <a:t> use </a:t>
                      </a:r>
                      <a:r>
                        <a:rPr lang="fr-CH" i="0" u="none" baseline="0" dirty="0" err="1" smtClean="0"/>
                        <a:t>different</a:t>
                      </a:r>
                      <a:r>
                        <a:rPr lang="fr-CH" i="0" u="none" baseline="0" dirty="0" smtClean="0"/>
                        <a:t> font </a:t>
                      </a:r>
                      <a:r>
                        <a:rPr lang="fr-CH" i="0" u="none" baseline="0" dirty="0" err="1" smtClean="0"/>
                        <a:t>height</a:t>
                      </a:r>
                      <a:r>
                        <a:rPr lang="fr-CH" i="0" u="none" baseline="0" dirty="0" smtClean="0"/>
                        <a:t> (H1&lt;H2&lt;H3).</a:t>
                      </a:r>
                      <a:endParaRPr lang="fr-CH" i="0" u="none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&lt;center&gt;&lt;/center&gt;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smtClean="0"/>
                        <a:t>Center the </a:t>
                      </a:r>
                      <a:r>
                        <a:rPr lang="fr-CH" i="0" u="none" dirty="0" err="1" smtClean="0"/>
                        <a:t>text</a:t>
                      </a:r>
                      <a:r>
                        <a:rPr lang="fr-CH" i="0" u="none" dirty="0" smtClean="0"/>
                        <a:t>.</a:t>
                      </a:r>
                      <a:endParaRPr lang="fr-CH" i="0" u="non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Core</a:t>
            </a:r>
            <a:r>
              <a:rPr lang="fr-CH" sz="3200" dirty="0" smtClean="0"/>
              <a:t> </a:t>
            </a:r>
            <a:r>
              <a:rPr lang="fr-CH" sz="3200" dirty="0" err="1" smtClean="0"/>
              <a:t>Text</a:t>
            </a:r>
            <a:endParaRPr lang="fr-CH" sz="3200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62000" y="1371600"/>
          <a:ext cx="74676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/>
                <a:gridCol w="4667250"/>
              </a:tblGrid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Tag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 smtClean="0"/>
                        <a:t>Comment</a:t>
                      </a:r>
                      <a:endParaRPr lang="fr-CH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</a:t>
                      </a:r>
                      <a:r>
                        <a:rPr lang="fr-CH" dirty="0" err="1" smtClean="0"/>
                        <a:t>color</a:t>
                      </a:r>
                      <a:r>
                        <a:rPr lang="fr-CH" dirty="0" smtClean="0"/>
                        <a:t> [</a:t>
                      </a:r>
                      <a:r>
                        <a:rPr lang="fr-CH" dirty="0" err="1" smtClean="0"/>
                        <a:t>color</a:t>
                      </a:r>
                      <a:r>
                        <a:rPr lang="fr-CH" baseline="0" dirty="0" smtClean="0"/>
                        <a:t> tag</a:t>
                      </a:r>
                      <a:r>
                        <a:rPr lang="fr-CH" dirty="0" smtClean="0"/>
                        <a:t>]&gt;&lt;/</a:t>
                      </a:r>
                      <a:r>
                        <a:rPr lang="fr-CH" dirty="0" err="1" smtClean="0"/>
                        <a:t>color</a:t>
                      </a:r>
                      <a:r>
                        <a:rPr lang="fr-CH" dirty="0" smtClean="0"/>
                        <a:t>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b="0" dirty="0" smtClean="0"/>
                        <a:t>Test </a:t>
                      </a:r>
                      <a:r>
                        <a:rPr lang="fr-CH" b="0" dirty="0" err="1" smtClean="0"/>
                        <a:t>color</a:t>
                      </a:r>
                      <a:r>
                        <a:rPr lang="fr-CH" b="0" dirty="0" smtClean="0"/>
                        <a:t>. [</a:t>
                      </a:r>
                      <a:r>
                        <a:rPr lang="fr-CH" b="0" dirty="0" err="1" smtClean="0"/>
                        <a:t>color</a:t>
                      </a:r>
                      <a:r>
                        <a:rPr lang="fr-CH" b="0" baseline="0" dirty="0" smtClean="0"/>
                        <a:t> tag] := {</a:t>
                      </a:r>
                      <a:r>
                        <a:rPr lang="fr-CH" b="0" dirty="0" err="1" smtClean="0"/>
                        <a:t>red</a:t>
                      </a:r>
                      <a:r>
                        <a:rPr lang="fr-CH" b="0" dirty="0" smtClean="0"/>
                        <a:t>, green, </a:t>
                      </a:r>
                      <a:r>
                        <a:rPr lang="fr-CH" b="0" dirty="0" err="1" smtClean="0"/>
                        <a:t>blue</a:t>
                      </a:r>
                      <a:r>
                        <a:rPr lang="fr-CH" b="0" dirty="0" smtClean="0"/>
                        <a:t>, white, black}.</a:t>
                      </a:r>
                      <a:endParaRPr lang="fr-CH" b="0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&lt;size #</a:t>
                      </a:r>
                      <a:r>
                        <a:rPr lang="fr-CH" dirty="0" err="1" smtClean="0"/>
                        <a:t>num</a:t>
                      </a:r>
                      <a:r>
                        <a:rPr lang="fr-CH" dirty="0" smtClean="0"/>
                        <a:t>&gt;&lt;/size&gt;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dirty="0" err="1" smtClean="0"/>
                        <a:t>Modify</a:t>
                      </a:r>
                      <a:r>
                        <a:rPr lang="fr-CH" i="0" dirty="0" smtClean="0"/>
                        <a:t> the </a:t>
                      </a:r>
                      <a:r>
                        <a:rPr lang="fr-CH" i="0" dirty="0" err="1" smtClean="0"/>
                        <a:t>text</a:t>
                      </a:r>
                      <a:r>
                        <a:rPr lang="fr-CH" i="0" dirty="0" smtClean="0"/>
                        <a:t> size </a:t>
                      </a:r>
                      <a:r>
                        <a:rPr lang="fr-CH" i="0" baseline="0" dirty="0" smtClean="0"/>
                        <a:t>(</a:t>
                      </a:r>
                      <a:r>
                        <a:rPr lang="fr-CH" i="0" baseline="0" dirty="0" err="1" smtClean="0"/>
                        <a:t>used</a:t>
                      </a:r>
                      <a:r>
                        <a:rPr lang="fr-CH" i="0" baseline="0" dirty="0" smtClean="0"/>
                        <a:t> for </a:t>
                      </a:r>
                      <a:r>
                        <a:rPr lang="fr-CH" i="0" baseline="0" dirty="0" err="1" smtClean="0"/>
                        <a:t>example</a:t>
                      </a:r>
                      <a:r>
                        <a:rPr lang="fr-CH" i="0" baseline="0" dirty="0" smtClean="0"/>
                        <a:t> in the </a:t>
                      </a:r>
                      <a:r>
                        <a:rPr lang="fr-CH" i="0" baseline="0" dirty="0" err="1" smtClean="0"/>
                        <a:t>Core</a:t>
                      </a:r>
                      <a:r>
                        <a:rPr lang="fr-CH" i="0" baseline="0" dirty="0" smtClean="0"/>
                        <a:t> </a:t>
                      </a:r>
                      <a:r>
                        <a:rPr lang="fr-CH" i="0" baseline="0" dirty="0" err="1" smtClean="0"/>
                        <a:t>Text</a:t>
                      </a:r>
                      <a:r>
                        <a:rPr lang="fr-CH" i="0" baseline="0" dirty="0" smtClean="0"/>
                        <a:t> Label).</a:t>
                      </a:r>
                      <a:endParaRPr lang="fr-CH" i="0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</a:t>
                      </a:r>
                      <a:r>
                        <a:rPr lang="fr-CH" dirty="0" err="1" smtClean="0"/>
                        <a:t>img</a:t>
                      </a:r>
                      <a:r>
                        <a:rPr lang="fr-CH" dirty="0" smtClean="0"/>
                        <a:t> ‘</a:t>
                      </a:r>
                      <a:r>
                        <a:rPr lang="fr-CH" dirty="0" err="1" smtClean="0"/>
                        <a:t>fileName</a:t>
                      </a:r>
                      <a:r>
                        <a:rPr lang="fr-CH" dirty="0" smtClean="0"/>
                        <a:t>’</a:t>
                      </a:r>
                      <a:r>
                        <a:rPr lang="fr-CH" baseline="0" dirty="0" smtClean="0"/>
                        <a:t> </a:t>
                      </a:r>
                      <a:r>
                        <a:rPr lang="fr-CH" baseline="0" dirty="0" err="1" smtClean="0"/>
                        <a:t>width</a:t>
                      </a:r>
                      <a:r>
                        <a:rPr lang="fr-CH" baseline="0" dirty="0" smtClean="0"/>
                        <a:t>=#w </a:t>
                      </a:r>
                      <a:r>
                        <a:rPr lang="fr-CH" baseline="0" dirty="0" err="1" smtClean="0"/>
                        <a:t>height</a:t>
                      </a:r>
                      <a:r>
                        <a:rPr lang="fr-CH" baseline="0" dirty="0" smtClean="0"/>
                        <a:t>=#h pos={l | r}</a:t>
                      </a:r>
                      <a:r>
                        <a:rPr lang="fr-CH" dirty="0" smtClean="0"/>
                        <a:t>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smtClean="0"/>
                        <a:t>Insert</a:t>
                      </a:r>
                      <a:r>
                        <a:rPr lang="fr-CH" i="0" u="none" baseline="0" dirty="0" smtClean="0"/>
                        <a:t> an image and </a:t>
                      </a:r>
                      <a:r>
                        <a:rPr lang="fr-CH" i="0" u="none" baseline="0" dirty="0" err="1" smtClean="0"/>
                        <a:t>resize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its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width</a:t>
                      </a:r>
                      <a:r>
                        <a:rPr lang="fr-CH" i="0" u="none" baseline="0" dirty="0" smtClean="0"/>
                        <a:t> and </a:t>
                      </a:r>
                      <a:r>
                        <a:rPr lang="fr-CH" i="0" u="none" baseline="0" dirty="0" err="1" smtClean="0"/>
                        <a:t>its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height</a:t>
                      </a:r>
                      <a:r>
                        <a:rPr lang="fr-CH" i="0" u="none" baseline="0" dirty="0" smtClean="0"/>
                        <a:t>. The position </a:t>
                      </a:r>
                      <a:r>
                        <a:rPr lang="fr-CH" i="0" u="none" baseline="0" dirty="0" err="1" smtClean="0"/>
                        <a:t>could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be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left</a:t>
                      </a:r>
                      <a:r>
                        <a:rPr lang="fr-CH" i="0" u="none" baseline="0" dirty="0" smtClean="0"/>
                        <a:t> or right. If no </a:t>
                      </a:r>
                      <a:r>
                        <a:rPr lang="fr-CH" i="0" u="none" baseline="0" dirty="0" err="1" smtClean="0"/>
                        <a:t>width</a:t>
                      </a:r>
                      <a:r>
                        <a:rPr lang="fr-CH" i="0" u="none" baseline="0" dirty="0" smtClean="0"/>
                        <a:t> and </a:t>
                      </a:r>
                      <a:r>
                        <a:rPr lang="fr-CH" i="0" u="none" baseline="0" dirty="0" err="1" smtClean="0"/>
                        <a:t>height</a:t>
                      </a:r>
                      <a:r>
                        <a:rPr lang="fr-CH" i="0" u="none" baseline="0" dirty="0" smtClean="0"/>
                        <a:t> are </a:t>
                      </a:r>
                      <a:r>
                        <a:rPr lang="fr-CH" i="0" u="none" baseline="0" dirty="0" err="1" smtClean="0"/>
                        <a:t>specified</a:t>
                      </a:r>
                      <a:r>
                        <a:rPr lang="fr-CH" i="0" u="none" baseline="0" dirty="0" smtClean="0"/>
                        <a:t>, the system </a:t>
                      </a:r>
                      <a:r>
                        <a:rPr lang="fr-CH" i="0" u="none" baseline="0" dirty="0" err="1" smtClean="0"/>
                        <a:t>computes</a:t>
                      </a:r>
                      <a:r>
                        <a:rPr lang="fr-CH" i="0" u="none" baseline="0" dirty="0" smtClean="0"/>
                        <a:t> 2/5 of the </a:t>
                      </a:r>
                      <a:r>
                        <a:rPr lang="fr-CH" i="0" u="none" baseline="0" dirty="0" err="1" smtClean="0"/>
                        <a:t>width</a:t>
                      </a:r>
                      <a:r>
                        <a:rPr lang="fr-CH" i="0" u="none" baseline="0" dirty="0" smtClean="0"/>
                        <a:t> of the container </a:t>
                      </a:r>
                      <a:r>
                        <a:rPr lang="fr-CH" i="0" u="none" baseline="0" dirty="0" err="1" smtClean="0"/>
                        <a:t>UIView</a:t>
                      </a:r>
                      <a:r>
                        <a:rPr lang="fr-CH" i="0" u="none" baseline="0" dirty="0" smtClean="0"/>
                        <a:t>.</a:t>
                      </a:r>
                      <a:endParaRPr lang="fr-CH" i="0" u="none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</a:t>
                      </a:r>
                      <a:r>
                        <a:rPr lang="fr-CH" dirty="0" err="1" smtClean="0"/>
                        <a:t>link</a:t>
                      </a:r>
                      <a:r>
                        <a:rPr lang="fr-CH" dirty="0" smtClean="0"/>
                        <a:t> #</a:t>
                      </a:r>
                      <a:r>
                        <a:rPr lang="fr-CH" dirty="0" err="1" smtClean="0"/>
                        <a:t>linkName</a:t>
                      </a:r>
                      <a:r>
                        <a:rPr lang="fr-CH" dirty="0" smtClean="0"/>
                        <a:t>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smtClean="0"/>
                        <a:t>Insert an item </a:t>
                      </a:r>
                      <a:r>
                        <a:rPr lang="fr-CH" i="0" u="none" dirty="0" err="1" smtClean="0"/>
                        <a:t>link</a:t>
                      </a:r>
                      <a:r>
                        <a:rPr lang="fr-CH" i="0" u="none" baseline="0" dirty="0" smtClean="0"/>
                        <a:t> to #</a:t>
                      </a:r>
                      <a:r>
                        <a:rPr lang="fr-CH" i="0" u="none" baseline="0" dirty="0" err="1" smtClean="0"/>
                        <a:t>linkName</a:t>
                      </a:r>
                      <a:r>
                        <a:rPr lang="fr-CH" i="0" u="none" baseline="0" dirty="0" smtClean="0"/>
                        <a:t>. </a:t>
                      </a:r>
                      <a:r>
                        <a:rPr lang="fr-CH" i="0" u="none" baseline="0" dirty="0" err="1" smtClean="0"/>
                        <a:t>When</a:t>
                      </a:r>
                      <a:r>
                        <a:rPr lang="fr-CH" i="0" u="none" baseline="0" dirty="0" smtClean="0"/>
                        <a:t> the user </a:t>
                      </a:r>
                      <a:r>
                        <a:rPr lang="fr-CH" i="0" u="none" baseline="0" dirty="0" err="1" smtClean="0"/>
                        <a:t>tap</a:t>
                      </a:r>
                      <a:r>
                        <a:rPr lang="fr-CH" i="0" u="none" baseline="0" dirty="0" smtClean="0"/>
                        <a:t> on a </a:t>
                      </a:r>
                      <a:r>
                        <a:rPr lang="fr-CH" i="0" u="none" baseline="0" dirty="0" err="1" smtClean="0"/>
                        <a:t>link</a:t>
                      </a:r>
                      <a:r>
                        <a:rPr lang="fr-CH" i="0" u="none" baseline="0" dirty="0" smtClean="0"/>
                        <a:t>, the system </a:t>
                      </a:r>
                      <a:r>
                        <a:rPr lang="fr-CH" i="0" u="none" baseline="0" dirty="0" err="1" smtClean="0"/>
                        <a:t>pushes</a:t>
                      </a:r>
                      <a:r>
                        <a:rPr lang="fr-CH" i="0" u="none" baseline="0" dirty="0" smtClean="0"/>
                        <a:t> the </a:t>
                      </a:r>
                      <a:r>
                        <a:rPr lang="fr-CH" i="0" u="none" baseline="0" dirty="0" err="1" smtClean="0"/>
                        <a:t>corresponding</a:t>
                      </a:r>
                      <a:r>
                        <a:rPr lang="fr-CH" i="0" u="none" baseline="0" dirty="0" smtClean="0"/>
                        <a:t> item on the </a:t>
                      </a:r>
                      <a:r>
                        <a:rPr lang="fr-CH" i="0" u="none" baseline="0" dirty="0" err="1" smtClean="0"/>
                        <a:t>stack</a:t>
                      </a:r>
                      <a:r>
                        <a:rPr lang="fr-CH" i="0" u="none" baseline="0" dirty="0" smtClean="0"/>
                        <a:t>.</a:t>
                      </a:r>
                      <a:endParaRPr lang="fr-CH" i="0" u="none" dirty="0"/>
                    </a:p>
                  </a:txBody>
                  <a:tcPr/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fr-CH" dirty="0" smtClean="0"/>
                        <a:t>&lt;</a:t>
                      </a:r>
                      <a:r>
                        <a:rPr lang="fr-CH" dirty="0" err="1" smtClean="0"/>
                        <a:t>popup</a:t>
                      </a:r>
                      <a:r>
                        <a:rPr lang="fr-CH" dirty="0" smtClean="0"/>
                        <a:t> #</a:t>
                      </a:r>
                      <a:r>
                        <a:rPr lang="fr-CH" dirty="0" err="1" smtClean="0"/>
                        <a:t>popupName</a:t>
                      </a:r>
                      <a:r>
                        <a:rPr lang="fr-CH" dirty="0" smtClean="0"/>
                        <a:t>&gt;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0" u="none" dirty="0" smtClean="0"/>
                        <a:t>Insert</a:t>
                      </a:r>
                      <a:r>
                        <a:rPr lang="fr-CH" i="0" u="none" baseline="0" dirty="0" smtClean="0"/>
                        <a:t> a </a:t>
                      </a:r>
                      <a:r>
                        <a:rPr lang="fr-CH" i="0" u="none" baseline="0" dirty="0" err="1" smtClean="0"/>
                        <a:t>popup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link</a:t>
                      </a:r>
                      <a:r>
                        <a:rPr lang="fr-CH" i="0" u="none" baseline="0" dirty="0" smtClean="0"/>
                        <a:t>. A </a:t>
                      </a:r>
                      <a:r>
                        <a:rPr lang="fr-CH" i="0" u="none" baseline="0" dirty="0" err="1" smtClean="0"/>
                        <a:t>popup</a:t>
                      </a:r>
                      <a:r>
                        <a:rPr lang="fr-CH" i="0" u="none" baseline="0" dirty="0" smtClean="0"/>
                        <a:t> displays a </a:t>
                      </a:r>
                      <a:r>
                        <a:rPr lang="fr-CH" i="0" u="none" baseline="0" dirty="0" err="1" smtClean="0"/>
                        <a:t>Core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Text</a:t>
                      </a:r>
                      <a:r>
                        <a:rPr lang="fr-CH" i="0" u="none" baseline="0" dirty="0" smtClean="0"/>
                        <a:t> </a:t>
                      </a:r>
                      <a:r>
                        <a:rPr lang="fr-CH" i="0" u="none" baseline="0" dirty="0" err="1" smtClean="0"/>
                        <a:t>popover</a:t>
                      </a:r>
                      <a:r>
                        <a:rPr lang="fr-CH" i="0" u="none" baseline="0" dirty="0" smtClean="0"/>
                        <a:t> in </a:t>
                      </a:r>
                      <a:r>
                        <a:rPr lang="fr-CH" i="0" u="none" baseline="0" dirty="0" err="1" smtClean="0"/>
                        <a:t>iPad</a:t>
                      </a:r>
                      <a:r>
                        <a:rPr lang="fr-CH" i="0" u="none" baseline="0" dirty="0" smtClean="0"/>
                        <a:t> and a message box in </a:t>
                      </a:r>
                      <a:r>
                        <a:rPr lang="fr-CH" i="0" u="none" baseline="0" dirty="0" err="1" smtClean="0"/>
                        <a:t>iPhone</a:t>
                      </a:r>
                      <a:r>
                        <a:rPr lang="fr-CH" i="0" u="none" baseline="0" dirty="0" smtClean="0"/>
                        <a:t>.</a:t>
                      </a:r>
                      <a:endParaRPr lang="fr-CH" i="0" u="non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Core</a:t>
            </a:r>
            <a:r>
              <a:rPr lang="fr-CH" sz="3200" dirty="0" smtClean="0"/>
              <a:t> Data</a:t>
            </a:r>
            <a:endParaRPr lang="fr-CH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85800" y="1182469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content persistence is managed by the Core Data framework. The system creates a Core Data persistence layer the very first time it runs on a device.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217913" cy="384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Options</a:t>
            </a:r>
            <a:endParaRPr lang="fr-CH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685800" y="1371601"/>
            <a:ext cx="7701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The </a:t>
            </a:r>
            <a:r>
              <a:rPr lang="fr-CH" dirty="0" err="1" smtClean="0"/>
              <a:t>language</a:t>
            </a:r>
            <a:r>
              <a:rPr lang="fr-CH" dirty="0" smtClean="0"/>
              <a:t> </a:t>
            </a:r>
            <a:r>
              <a:rPr lang="fr-CH" dirty="0" err="1" smtClean="0"/>
              <a:t>selection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indipendent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the </a:t>
            </a:r>
            <a:r>
              <a:rPr lang="fr-CH" dirty="0" err="1" smtClean="0"/>
              <a:t>device</a:t>
            </a:r>
            <a:r>
              <a:rPr lang="fr-CH" dirty="0" smtClean="0"/>
              <a:t> settings. It </a:t>
            </a:r>
            <a:r>
              <a:rPr lang="fr-CH" dirty="0" err="1" smtClean="0"/>
              <a:t>is</a:t>
            </a:r>
            <a:r>
              <a:rPr lang="fr-CH" dirty="0" smtClean="0"/>
              <a:t> possible to </a:t>
            </a:r>
            <a:r>
              <a:rPr lang="fr-CH" dirty="0" err="1" smtClean="0"/>
              <a:t>switch</a:t>
            </a:r>
            <a:r>
              <a:rPr lang="fr-CH" dirty="0" smtClean="0"/>
              <a:t> </a:t>
            </a:r>
            <a:r>
              <a:rPr lang="fr-CH" dirty="0" err="1" smtClean="0"/>
              <a:t>between</a:t>
            </a:r>
            <a:r>
              <a:rPr lang="fr-CH" dirty="0" smtClean="0"/>
              <a:t> English, French and </a:t>
            </a:r>
            <a:r>
              <a:rPr lang="fr-CH" dirty="0" err="1" smtClean="0"/>
              <a:t>Italian</a:t>
            </a:r>
            <a:r>
              <a:rPr lang="fr-CH" dirty="0" smtClean="0"/>
              <a:t> </a:t>
            </a:r>
            <a:r>
              <a:rPr lang="fr-CH" dirty="0" err="1" smtClean="0"/>
              <a:t>at</a:t>
            </a:r>
            <a:r>
              <a:rPr lang="fr-CH" dirty="0" smtClean="0"/>
              <a:t> </a:t>
            </a:r>
            <a:r>
              <a:rPr lang="fr-CH" dirty="0" err="1" smtClean="0"/>
              <a:t>runtime</a:t>
            </a:r>
            <a:r>
              <a:rPr lang="fr-CH" dirty="0" smtClean="0"/>
              <a:t>. The content and the interface </a:t>
            </a:r>
            <a:r>
              <a:rPr lang="fr-CH" dirty="0" err="1" smtClean="0"/>
              <a:t>switch</a:t>
            </a:r>
            <a:r>
              <a:rPr lang="fr-CH" dirty="0" smtClean="0"/>
              <a:t> </a:t>
            </a:r>
            <a:r>
              <a:rPr lang="fr-CH" dirty="0" err="1" smtClean="0"/>
              <a:t>instantly</a:t>
            </a:r>
            <a:r>
              <a:rPr lang="fr-CH" dirty="0" smtClean="0"/>
              <a:t>.</a:t>
            </a:r>
            <a:endParaRPr lang="en-US" dirty="0" smtClean="0"/>
          </a:p>
        </p:txBody>
      </p:sp>
      <p:pic>
        <p:nvPicPr>
          <p:cNvPr id="6146" name="Picture 2" descr="D:\Data\Ostia Antica Documents\Images\Interface\TIFF\OptionsIPhone.ti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514600"/>
            <a:ext cx="1862750" cy="3624263"/>
          </a:xfrm>
          <a:prstGeom prst="rect">
            <a:avLst/>
          </a:prstGeom>
          <a:noFill/>
        </p:spPr>
      </p:pic>
      <p:pic>
        <p:nvPicPr>
          <p:cNvPr id="8194" name="Picture 2" descr="D:\Data\Ostia Antica Documents\Images\PPT Images\iPadOptio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514600"/>
            <a:ext cx="4620778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Special</a:t>
            </a:r>
            <a:r>
              <a:rPr lang="fr-CH" sz="3200" dirty="0" smtClean="0"/>
              <a:t> Options</a:t>
            </a:r>
            <a:endParaRPr lang="fr-CH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685800" y="1182469"/>
            <a:ext cx="770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the user download the application, the system generates the Core Data persistence layer from the app bundle that contains the text files with the HTML-</a:t>
            </a:r>
            <a:r>
              <a:rPr lang="en-US" dirty="0" err="1" smtClean="0"/>
              <a:t>lite</a:t>
            </a:r>
            <a:r>
              <a:rPr lang="en-US" dirty="0" smtClean="0"/>
              <a:t> tags. If this database corrupts for any reason, it is possible to force the application to rebuild of the database with the activation of the </a:t>
            </a:r>
            <a:r>
              <a:rPr lang="en-US" b="1" dirty="0" smtClean="0"/>
              <a:t>Rebuild</a:t>
            </a:r>
            <a:endParaRPr lang="en-US" dirty="0" smtClean="0"/>
          </a:p>
        </p:txBody>
      </p:sp>
      <p:pic>
        <p:nvPicPr>
          <p:cNvPr id="5122" name="Picture 2" descr="D:\Data\Ostia Antica Documents\Images\Interface\dbop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514600"/>
            <a:ext cx="2010431" cy="391160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2971800" y="2286000"/>
            <a:ext cx="510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 Startup</a:t>
            </a:r>
            <a:r>
              <a:rPr lang="en-US" dirty="0" smtClean="0"/>
              <a:t> in the application system settings. The user must shut down the app (remove from the background) and then run it again. At this </a:t>
            </a:r>
            <a:r>
              <a:rPr lang="en-US" dirty="0" err="1" smtClean="0"/>
              <a:t>poinz</a:t>
            </a:r>
            <a:r>
              <a:rPr lang="en-US" dirty="0" smtClean="0"/>
              <a:t> the application will remove the old database and it will rebuild it from scratch.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Artwork</a:t>
            </a:r>
            <a:endParaRPr lang="fr-CH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685800" y="1371601"/>
            <a:ext cx="770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have produces all the Artwork of the application.</a:t>
            </a:r>
            <a:r>
              <a:rPr lang="fr-CH" dirty="0" smtClean="0"/>
              <a:t> </a:t>
            </a:r>
            <a:r>
              <a:rPr lang="fr-CH" dirty="0" err="1" smtClean="0"/>
              <a:t>Here</a:t>
            </a:r>
            <a:r>
              <a:rPr lang="fr-CH" dirty="0" smtClean="0"/>
              <a:t> </a:t>
            </a:r>
            <a:r>
              <a:rPr lang="fr-CH" dirty="0" err="1" smtClean="0"/>
              <a:t>some</a:t>
            </a:r>
            <a:r>
              <a:rPr lang="fr-CH" dirty="0" smtClean="0"/>
              <a:t> </a:t>
            </a:r>
            <a:r>
              <a:rPr lang="fr-CH" dirty="0" err="1" smtClean="0"/>
              <a:t>example</a:t>
            </a:r>
            <a:r>
              <a:rPr lang="fr-CH" dirty="0" smtClean="0"/>
              <a:t> of </a:t>
            </a:r>
            <a:r>
              <a:rPr lang="fr-CH" dirty="0" err="1" smtClean="0"/>
              <a:t>artwork</a:t>
            </a:r>
            <a:r>
              <a:rPr lang="fr-CH" dirty="0" smtClean="0"/>
              <a:t> for </a:t>
            </a:r>
            <a:r>
              <a:rPr lang="fr-CH" dirty="0" err="1" smtClean="0"/>
              <a:t>both</a:t>
            </a:r>
            <a:r>
              <a:rPr lang="fr-CH" dirty="0" smtClean="0"/>
              <a:t> applications.</a:t>
            </a:r>
            <a:endParaRPr lang="en-US" dirty="0" smtClean="0"/>
          </a:p>
        </p:txBody>
      </p:sp>
      <p:pic>
        <p:nvPicPr>
          <p:cNvPr id="3074" name="Picture 2" descr="D:\Data\Ostia Antica Documents\Images\Map Tag\basilica_whi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590800"/>
            <a:ext cx="763588" cy="76358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762000" y="2133600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 err="1" smtClean="0"/>
              <a:t>Map</a:t>
            </a:r>
            <a:r>
              <a:rPr lang="fr-CH" u="sng" dirty="0" smtClean="0"/>
              <a:t> tags</a:t>
            </a:r>
            <a:endParaRPr lang="en-US" u="sng" dirty="0" smtClean="0"/>
          </a:p>
        </p:txBody>
      </p:sp>
      <p:pic>
        <p:nvPicPr>
          <p:cNvPr id="3075" name="Picture 3" descr="D:\Data\Ostia Antica Documents\Images\Map Tag\navalia_whi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590800"/>
            <a:ext cx="768350" cy="768350"/>
          </a:xfrm>
          <a:prstGeom prst="rect">
            <a:avLst/>
          </a:prstGeom>
          <a:noFill/>
        </p:spPr>
      </p:pic>
      <p:pic>
        <p:nvPicPr>
          <p:cNvPr id="3076" name="Picture 4" descr="D:\Data\Ostia Antica Documents\Images\Map Tag\teatro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2590800"/>
            <a:ext cx="762000" cy="762000"/>
          </a:xfrm>
          <a:prstGeom prst="rect">
            <a:avLst/>
          </a:prstGeom>
          <a:noFill/>
        </p:spPr>
      </p:pic>
      <p:pic>
        <p:nvPicPr>
          <p:cNvPr id="3077" name="Picture 5" descr="D:\Data\Ostia Antica Documents\Images\Map Tag\insula_whit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2590800"/>
            <a:ext cx="762000" cy="762000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762000" y="3505200"/>
            <a:ext cx="77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 err="1" smtClean="0"/>
              <a:t>Map</a:t>
            </a:r>
            <a:r>
              <a:rPr lang="fr-CH" u="sng" dirty="0" smtClean="0"/>
              <a:t> Pins</a:t>
            </a:r>
            <a:endParaRPr lang="en-US" u="sng" dirty="0" smtClean="0"/>
          </a:p>
        </p:txBody>
      </p:sp>
      <p:pic>
        <p:nvPicPr>
          <p:cNvPr id="3078" name="Picture 6" descr="D:\Data\Ostia Antica Documents\Images\Map Tag\tempio_whit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2590800"/>
            <a:ext cx="762000" cy="762000"/>
          </a:xfrm>
          <a:prstGeom prst="rect">
            <a:avLst/>
          </a:prstGeom>
          <a:noFill/>
        </p:spPr>
      </p:pic>
      <p:pic>
        <p:nvPicPr>
          <p:cNvPr id="3079" name="Picture 7" descr="D:\Data\Ostia Antica Documents\Images\Pins High Res\basilica_whit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4038600"/>
            <a:ext cx="720195" cy="1074695"/>
          </a:xfrm>
          <a:prstGeom prst="rect">
            <a:avLst/>
          </a:prstGeom>
          <a:noFill/>
        </p:spPr>
      </p:pic>
      <p:pic>
        <p:nvPicPr>
          <p:cNvPr id="3080" name="Picture 8" descr="D:\Data\Ostia Antica Documents\Images\Pins High Res\navalia_whit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00200" y="4038600"/>
            <a:ext cx="714903" cy="1066799"/>
          </a:xfrm>
          <a:prstGeom prst="rect">
            <a:avLst/>
          </a:prstGeom>
          <a:noFill/>
        </p:spPr>
      </p:pic>
      <p:pic>
        <p:nvPicPr>
          <p:cNvPr id="3081" name="Picture 9" descr="D:\Data\Ostia Antica Documents\Images\Pins High Res\teatro_whit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38400" y="4038600"/>
            <a:ext cx="689768" cy="1029292"/>
          </a:xfrm>
          <a:prstGeom prst="rect">
            <a:avLst/>
          </a:prstGeom>
          <a:noFill/>
        </p:spPr>
      </p:pic>
      <p:pic>
        <p:nvPicPr>
          <p:cNvPr id="3082" name="Picture 10" descr="D:\Data\Ostia Antica Documents\Images\Pins High Res\insula_white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6600" y="4038600"/>
            <a:ext cx="685800" cy="1023369"/>
          </a:xfrm>
          <a:prstGeom prst="rect">
            <a:avLst/>
          </a:prstGeom>
          <a:noFill/>
        </p:spPr>
      </p:pic>
      <p:pic>
        <p:nvPicPr>
          <p:cNvPr id="3083" name="Picture 11" descr="D:\Data\Ostia Antica Documents\Images\Pins High Res\tempio_white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14800" y="4038600"/>
            <a:ext cx="685800" cy="1023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Artwork</a:t>
            </a:r>
            <a:endParaRPr lang="fr-CH" sz="3200" dirty="0"/>
          </a:p>
        </p:txBody>
      </p:sp>
      <p:sp>
        <p:nvSpPr>
          <p:cNvPr id="8" name="ZoneTexte 7"/>
          <p:cNvSpPr txBox="1"/>
          <p:nvPr/>
        </p:nvSpPr>
        <p:spPr>
          <a:xfrm>
            <a:off x="685800" y="1371600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 smtClean="0"/>
              <a:t>Interface</a:t>
            </a:r>
            <a:endParaRPr lang="en-US" u="sng" dirty="0" smtClean="0"/>
          </a:p>
        </p:txBody>
      </p:sp>
      <p:pic>
        <p:nvPicPr>
          <p:cNvPr id="4098" name="Picture 2" descr="D:\Data\Ostia Antica Documents\Images\InfoView\op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0" name="Picture 4" descr="D:\Data\Ostia Antica Documents\Images\InfoView\histo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1" name="Picture 5" descr="D:\Data\Ostia Antica Documents\Images\InfoView\inf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2" name="Picture 6" descr="D:\Data\Ostia Antica Documents\Images\InfoView\orari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3" name="Picture 7" descr="D:\Data\Ostia Antica Documents\Images\InfoView\addresse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4" name="Picture 8" descr="D:\Data\Ostia Antica Documents\Images\InfoView\descriptio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5" name="Picture 9" descr="D:\Data\Ostia Antica Documents\Images\InfoView\bytrai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88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6" name="Picture 10" descr="D:\Data\Ostia Antica Documents\Images\InfoView\ostia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7" name="Picture 11" descr="D:\Data\Ostia Antica Documents\Images\InfoView\bycar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77000" y="1905000"/>
            <a:ext cx="762000" cy="762000"/>
          </a:xfrm>
          <a:prstGeom prst="rect">
            <a:avLst/>
          </a:prstGeom>
          <a:noFill/>
        </p:spPr>
      </p:pic>
      <p:pic>
        <p:nvPicPr>
          <p:cNvPr id="4109" name="Picture 13" descr="D:\Data\Ostia Antica Documents\Images\WorkingFlagIcons\f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3400" y="3200400"/>
            <a:ext cx="952500" cy="952500"/>
          </a:xfrm>
          <a:prstGeom prst="rect">
            <a:avLst/>
          </a:prstGeom>
          <a:noFill/>
        </p:spPr>
      </p:pic>
      <p:pic>
        <p:nvPicPr>
          <p:cNvPr id="4110" name="Picture 14" descr="D:\Data\Ostia Antica Documents\Images\WorkingFlagIcons\fr_selected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76400" y="3200400"/>
            <a:ext cx="952500" cy="952500"/>
          </a:xfrm>
          <a:prstGeom prst="rect">
            <a:avLst/>
          </a:prstGeom>
          <a:noFill/>
        </p:spPr>
      </p:pic>
      <p:pic>
        <p:nvPicPr>
          <p:cNvPr id="4111" name="Picture 15" descr="D:\Data\Ostia Antica Documents\Images\WorkingFlagIcons\it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19400" y="3200400"/>
            <a:ext cx="952500" cy="952500"/>
          </a:xfrm>
          <a:prstGeom prst="rect">
            <a:avLst/>
          </a:prstGeom>
          <a:noFill/>
        </p:spPr>
      </p:pic>
      <p:pic>
        <p:nvPicPr>
          <p:cNvPr id="4112" name="Picture 16" descr="D:\Data\Ostia Antica Documents\Images\WorkingFlagIcons\it_selected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62400" y="3200400"/>
            <a:ext cx="952500" cy="952500"/>
          </a:xfrm>
          <a:prstGeom prst="rect">
            <a:avLst/>
          </a:prstGeom>
          <a:noFill/>
        </p:spPr>
      </p:pic>
      <p:pic>
        <p:nvPicPr>
          <p:cNvPr id="4113" name="Picture 17" descr="D:\Data\Ostia Antica Documents\Images\WorkingFlagIcons\uk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81600" y="3200400"/>
            <a:ext cx="952500" cy="952500"/>
          </a:xfrm>
          <a:prstGeom prst="rect">
            <a:avLst/>
          </a:prstGeom>
          <a:noFill/>
        </p:spPr>
      </p:pic>
      <p:pic>
        <p:nvPicPr>
          <p:cNvPr id="4114" name="Picture 18" descr="D:\Data\Ostia Antica Documents\Images\WorkingFlagIcons\uk_selected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24600" y="32004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Computer Reconstructions</a:t>
            </a:r>
            <a:endParaRPr lang="fr-CH" sz="3200" dirty="0"/>
          </a:p>
        </p:txBody>
      </p:sp>
      <p:sp>
        <p:nvSpPr>
          <p:cNvPr id="20" name="ZoneTexte 19"/>
          <p:cNvSpPr txBox="1"/>
          <p:nvPr/>
        </p:nvSpPr>
        <p:spPr>
          <a:xfrm>
            <a:off x="685800" y="1371601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I have </a:t>
            </a:r>
            <a:r>
              <a:rPr lang="fr-CH" dirty="0" err="1" smtClean="0"/>
              <a:t>reconstructed</a:t>
            </a:r>
            <a:r>
              <a:rPr lang="fr-CH" dirty="0" smtClean="0"/>
              <a:t> the </a:t>
            </a:r>
            <a:r>
              <a:rPr lang="fr-CH" dirty="0" err="1" smtClean="0"/>
              <a:t>whole</a:t>
            </a:r>
            <a:r>
              <a:rPr lang="fr-CH" dirty="0" smtClean="0"/>
              <a:t> </a:t>
            </a:r>
            <a:r>
              <a:rPr lang="fr-CH" dirty="0" err="1" smtClean="0"/>
              <a:t>town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Computer </a:t>
            </a:r>
            <a:r>
              <a:rPr lang="fr-CH" dirty="0" err="1" smtClean="0"/>
              <a:t>Graphics</a:t>
            </a:r>
            <a:r>
              <a:rPr lang="fr-CH" dirty="0" smtClean="0"/>
              <a:t> software:</a:t>
            </a:r>
            <a:endParaRPr lang="en-US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118104"/>
            <a:ext cx="27445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118104"/>
            <a:ext cx="267497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http://img18.imageshack.us/img18/7350/1500x33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3118104"/>
            <a:ext cx="2895600" cy="1911096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685800" y="182880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H" dirty="0" smtClean="0"/>
              <a:t> </a:t>
            </a:r>
            <a:r>
              <a:rPr lang="fr-CH" dirty="0" err="1" smtClean="0"/>
              <a:t>LightWave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Newtek</a:t>
            </a:r>
            <a:endParaRPr lang="fr-CH" dirty="0" smtClean="0"/>
          </a:p>
          <a:p>
            <a:pPr>
              <a:buFont typeface="Arial" pitchFamily="34" charset="0"/>
              <a:buChar char="•"/>
            </a:pPr>
            <a:r>
              <a:rPr lang="fr-CH" dirty="0" smtClean="0"/>
              <a:t> </a:t>
            </a:r>
            <a:r>
              <a:rPr lang="fr-CH" dirty="0" err="1" smtClean="0"/>
              <a:t>CityEngine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ESRI</a:t>
            </a:r>
          </a:p>
          <a:p>
            <a:pPr>
              <a:buFont typeface="Arial" pitchFamily="34" charset="0"/>
              <a:buChar char="•"/>
            </a:pPr>
            <a:r>
              <a:rPr lang="fr-CH" dirty="0" smtClean="0"/>
              <a:t> Poser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SmithMicro</a:t>
            </a: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err="1" smtClean="0"/>
              <a:t>Workflow</a:t>
            </a:r>
            <a:endParaRPr lang="fr-CH" sz="3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676400"/>
            <a:ext cx="160454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76400"/>
            <a:ext cx="1676400" cy="120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à coins arrondis 9"/>
          <p:cNvSpPr/>
          <p:nvPr/>
        </p:nvSpPr>
        <p:spPr>
          <a:xfrm>
            <a:off x="3810000" y="1981200"/>
            <a:ext cx="914400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sz="1600" dirty="0" smtClean="0"/>
              <a:t>HUB</a:t>
            </a:r>
            <a:endParaRPr lang="fr-CH" sz="1600" dirty="0"/>
          </a:p>
        </p:txBody>
      </p:sp>
      <p:cxnSp>
        <p:nvCxnSpPr>
          <p:cNvPr id="11" name="Connecteur droit avec flèche 10"/>
          <p:cNvCxnSpPr>
            <a:stCxn id="9" idx="3"/>
            <a:endCxn id="10" idx="1"/>
          </p:cNvCxnSpPr>
          <p:nvPr/>
        </p:nvCxnSpPr>
        <p:spPr>
          <a:xfrm>
            <a:off x="2590800" y="2280537"/>
            <a:ext cx="1219200" cy="54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10" idx="3"/>
            <a:endCxn id="8" idx="1"/>
          </p:cNvCxnSpPr>
          <p:nvPr/>
        </p:nvCxnSpPr>
        <p:spPr>
          <a:xfrm>
            <a:off x="4724400" y="2286000"/>
            <a:ext cx="1371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à coins arrondis 13"/>
          <p:cNvSpPr/>
          <p:nvPr/>
        </p:nvSpPr>
        <p:spPr>
          <a:xfrm>
            <a:off x="5181600" y="3505200"/>
            <a:ext cx="23622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Export </a:t>
            </a:r>
            <a:r>
              <a:rPr lang="fr-CH" dirty="0" err="1" smtClean="0"/>
              <a:t>Wavefront</a:t>
            </a:r>
            <a:endParaRPr lang="fr-CH" dirty="0" smtClean="0"/>
          </a:p>
          <a:p>
            <a:pPr algn="ctr"/>
            <a:r>
              <a:rPr lang="fr-CH" dirty="0" smtClean="0"/>
              <a:t>OBJ, MTL</a:t>
            </a:r>
            <a:endParaRPr lang="fr-CH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648200"/>
            <a:ext cx="1919851" cy="136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à coins arrondis 16"/>
          <p:cNvSpPr/>
          <p:nvPr/>
        </p:nvSpPr>
        <p:spPr>
          <a:xfrm>
            <a:off x="1371600" y="3505200"/>
            <a:ext cx="17526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err="1" smtClean="0"/>
              <a:t>PoserFusion</a:t>
            </a:r>
            <a:endParaRPr lang="fr-CH" dirty="0"/>
          </a:p>
        </p:txBody>
      </p:sp>
      <p:cxnSp>
        <p:nvCxnSpPr>
          <p:cNvPr id="18" name="Connecteur en angle 17"/>
          <p:cNvCxnSpPr>
            <a:stCxn id="16" idx="0"/>
            <a:endCxn id="17" idx="2"/>
          </p:cNvCxnSpPr>
          <p:nvPr/>
        </p:nvCxnSpPr>
        <p:spPr>
          <a:xfrm rot="16200000" flipV="1">
            <a:off x="2251613" y="4034887"/>
            <a:ext cx="609600" cy="61702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>
            <a:stCxn id="17" idx="0"/>
            <a:endCxn id="9" idx="2"/>
          </p:cNvCxnSpPr>
          <p:nvPr/>
        </p:nvCxnSpPr>
        <p:spPr>
          <a:xfrm rot="16200000" flipV="1">
            <a:off x="1689987" y="2947287"/>
            <a:ext cx="620527" cy="4953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1295400" y="1219200"/>
            <a:ext cx="81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Layout</a:t>
            </a:r>
            <a:endParaRPr lang="fr-CH" dirty="0"/>
          </a:p>
        </p:txBody>
      </p:sp>
      <p:sp>
        <p:nvSpPr>
          <p:cNvPr id="24" name="ZoneTexte 23"/>
          <p:cNvSpPr txBox="1"/>
          <p:nvPr/>
        </p:nvSpPr>
        <p:spPr>
          <a:xfrm>
            <a:off x="6705600" y="1143000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Modeler</a:t>
            </a:r>
            <a:endParaRPr lang="fr-CH" dirty="0"/>
          </a:p>
        </p:txBody>
      </p:sp>
      <p:pic>
        <p:nvPicPr>
          <p:cNvPr id="35" name="Picture 4" descr="http://img18.imageshack.us/img18/7350/1500x33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4648200"/>
            <a:ext cx="2057400" cy="1357884"/>
          </a:xfrm>
          <a:prstGeom prst="rect">
            <a:avLst/>
          </a:prstGeom>
          <a:noFill/>
        </p:spPr>
      </p:pic>
      <p:cxnSp>
        <p:nvCxnSpPr>
          <p:cNvPr id="44" name="Connecteur en angle 43"/>
          <p:cNvCxnSpPr>
            <a:stCxn id="35" idx="0"/>
            <a:endCxn id="14" idx="2"/>
          </p:cNvCxnSpPr>
          <p:nvPr/>
        </p:nvCxnSpPr>
        <p:spPr>
          <a:xfrm rot="5400000" flipH="1" flipV="1">
            <a:off x="5829300" y="4114800"/>
            <a:ext cx="533400" cy="533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en angle 61"/>
          <p:cNvCxnSpPr>
            <a:stCxn id="14" idx="0"/>
            <a:endCxn id="8" idx="2"/>
          </p:cNvCxnSpPr>
          <p:nvPr/>
        </p:nvCxnSpPr>
        <p:spPr>
          <a:xfrm rot="5400000" flipH="1" flipV="1">
            <a:off x="6325686" y="2932614"/>
            <a:ext cx="609600" cy="53557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581400"/>
            <a:ext cx="3276600" cy="24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Reconstructions</a:t>
            </a:r>
            <a:endParaRPr lang="fr-CH" sz="3200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743200"/>
            <a:ext cx="345355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ZoneTexte 21"/>
          <p:cNvSpPr txBox="1"/>
          <p:nvPr/>
        </p:nvSpPr>
        <p:spPr>
          <a:xfrm>
            <a:off x="685800" y="1371601"/>
            <a:ext cx="770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I have </a:t>
            </a:r>
            <a:r>
              <a:rPr lang="fr-CH" dirty="0" err="1" smtClean="0"/>
              <a:t>modeled</a:t>
            </a:r>
            <a:r>
              <a:rPr lang="fr-CH" dirty="0" smtClean="0"/>
              <a:t> the </a:t>
            </a:r>
            <a:r>
              <a:rPr lang="fr-CH" dirty="0" err="1" smtClean="0"/>
              <a:t>whole</a:t>
            </a:r>
            <a:r>
              <a:rPr lang="fr-CH" dirty="0" smtClean="0"/>
              <a:t> </a:t>
            </a:r>
            <a:r>
              <a:rPr lang="fr-CH" dirty="0" err="1" smtClean="0"/>
              <a:t>town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a </a:t>
            </a:r>
            <a:r>
              <a:rPr lang="fr-CH" dirty="0" err="1" smtClean="0"/>
              <a:t>uniform</a:t>
            </a:r>
            <a:r>
              <a:rPr lang="fr-CH" dirty="0" smtClean="0"/>
              <a:t> </a:t>
            </a:r>
            <a:r>
              <a:rPr lang="fr-CH" dirty="0" err="1" smtClean="0"/>
              <a:t>level</a:t>
            </a:r>
            <a:r>
              <a:rPr lang="fr-CH" dirty="0" smtClean="0"/>
              <a:t> of </a:t>
            </a:r>
            <a:r>
              <a:rPr lang="fr-CH" dirty="0" err="1" smtClean="0"/>
              <a:t>details</a:t>
            </a:r>
            <a:r>
              <a:rPr lang="fr-CH" dirty="0" smtClean="0"/>
              <a:t>. This </a:t>
            </a:r>
            <a:r>
              <a:rPr lang="fr-CH" dirty="0" err="1" smtClean="0"/>
              <a:t>mean</a:t>
            </a:r>
            <a:r>
              <a:rPr lang="fr-CH" dirty="0" smtClean="0"/>
              <a:t> </a:t>
            </a:r>
            <a:r>
              <a:rPr lang="fr-CH" dirty="0" err="1" smtClean="0"/>
              <a:t>that</a:t>
            </a:r>
            <a:r>
              <a:rPr lang="fr-CH" dirty="0" smtClean="0"/>
              <a:t> </a:t>
            </a:r>
            <a:r>
              <a:rPr lang="fr-CH" dirty="0" err="1" smtClean="0"/>
              <a:t>it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possible to move the digital camera in </a:t>
            </a:r>
            <a:r>
              <a:rPr lang="fr-CH" dirty="0" err="1" smtClean="0"/>
              <a:t>any</a:t>
            </a:r>
            <a:r>
              <a:rPr lang="fr-CH" dirty="0" smtClean="0"/>
              <a:t> place and to </a:t>
            </a:r>
            <a:r>
              <a:rPr lang="fr-CH" dirty="0" err="1" smtClean="0"/>
              <a:t>produce</a:t>
            </a:r>
            <a:r>
              <a:rPr lang="fr-CH" dirty="0" smtClean="0"/>
              <a:t> </a:t>
            </a:r>
            <a:r>
              <a:rPr lang="fr-CH" dirty="0" err="1" smtClean="0"/>
              <a:t>high</a:t>
            </a:r>
            <a:r>
              <a:rPr lang="fr-CH" dirty="0" smtClean="0"/>
              <a:t> </a:t>
            </a:r>
            <a:r>
              <a:rPr lang="fr-CH" dirty="0" err="1" smtClean="0"/>
              <a:t>detailed</a:t>
            </a:r>
            <a:r>
              <a:rPr lang="fr-CH" dirty="0" smtClean="0"/>
              <a:t> images. </a:t>
            </a:r>
            <a:r>
              <a:rPr lang="en-US" dirty="0" smtClean="0"/>
              <a:t>The polygon count  of </a:t>
            </a:r>
            <a:r>
              <a:rPr lang="fr-CH" dirty="0" smtClean="0"/>
              <a:t>the </a:t>
            </a:r>
            <a:r>
              <a:rPr lang="fr-CH" dirty="0" err="1" smtClean="0"/>
              <a:t>whole</a:t>
            </a:r>
            <a:r>
              <a:rPr lang="fr-CH" dirty="0" smtClean="0"/>
              <a:t> </a:t>
            </a:r>
            <a:r>
              <a:rPr lang="fr-CH" dirty="0" err="1" smtClean="0"/>
              <a:t>scene</a:t>
            </a:r>
            <a:r>
              <a:rPr lang="fr-CH" dirty="0" smtClean="0"/>
              <a:t> (building, </a:t>
            </a:r>
            <a:r>
              <a:rPr lang="fr-CH" dirty="0" err="1" smtClean="0"/>
              <a:t>actors</a:t>
            </a:r>
            <a:r>
              <a:rPr lang="fr-CH" dirty="0" smtClean="0"/>
              <a:t>, </a:t>
            </a:r>
            <a:r>
              <a:rPr lang="fr-CH" dirty="0" err="1" smtClean="0"/>
              <a:t>props</a:t>
            </a:r>
            <a:r>
              <a:rPr lang="fr-CH" dirty="0" smtClean="0"/>
              <a:t> and stage) 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around</a:t>
            </a:r>
            <a:r>
              <a:rPr lang="fr-CH" dirty="0" smtClean="0"/>
              <a:t> 1</a:t>
            </a:r>
            <a:r>
              <a:rPr lang="en-US" dirty="0" smtClean="0"/>
              <a:t>5.000.000 of polygons.</a:t>
            </a: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Apple Store</a:t>
            </a:r>
            <a:endParaRPr lang="fr-CH" sz="3200" dirty="0"/>
          </a:p>
        </p:txBody>
      </p:sp>
      <p:sp>
        <p:nvSpPr>
          <p:cNvPr id="22" name="ZoneTexte 21"/>
          <p:cNvSpPr txBox="1"/>
          <p:nvPr/>
        </p:nvSpPr>
        <p:spPr>
          <a:xfrm>
            <a:off x="685800" y="1371601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The </a:t>
            </a:r>
            <a:r>
              <a:rPr lang="fr-CH" dirty="0" err="1" smtClean="0"/>
              <a:t>Apps</a:t>
            </a:r>
            <a:r>
              <a:rPr lang="fr-CH" dirty="0" smtClean="0"/>
              <a:t> are </a:t>
            </a:r>
            <a:r>
              <a:rPr lang="fr-CH" dirty="0" err="1" smtClean="0"/>
              <a:t>published</a:t>
            </a:r>
            <a:r>
              <a:rPr lang="fr-CH" dirty="0" smtClean="0"/>
              <a:t> and </a:t>
            </a:r>
            <a:r>
              <a:rPr lang="fr-CH" dirty="0" err="1" smtClean="0"/>
              <a:t>available</a:t>
            </a:r>
            <a:r>
              <a:rPr lang="fr-CH" dirty="0" smtClean="0"/>
              <a:t> on </a:t>
            </a:r>
            <a:r>
              <a:rPr lang="fr-CH" dirty="0" smtClean="0"/>
              <a:t>the Apple Store</a:t>
            </a:r>
            <a:endParaRPr lang="fr-CH" dirty="0" smtClean="0"/>
          </a:p>
        </p:txBody>
      </p:sp>
      <p:pic>
        <p:nvPicPr>
          <p:cNvPr id="1026" name="Picture 2" descr="C:\Users\ANGELO~1\AppData\Local\Temp\Rar$DRa0.282\App-Store-Badge\PNG\Available_on_the_App_Store_Badge_US-UK_135x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733800"/>
            <a:ext cx="1714286" cy="507937"/>
          </a:xfrm>
          <a:prstGeom prst="rect">
            <a:avLst/>
          </a:prstGeom>
          <a:noFill/>
        </p:spPr>
      </p:pic>
      <p:pic>
        <p:nvPicPr>
          <p:cNvPr id="10" name="Picture 2" descr="C:\Users\ANGELO~1\AppData\Local\Temp\Rar$DRa0.282\App-Store-Badge\PNG\Available_on_the_App_Store_Badge_US-UK_135x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733800"/>
            <a:ext cx="1714286" cy="507937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3622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3622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19200" y="6096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/>
              <a:t>Contacts</a:t>
            </a:r>
            <a:endParaRPr lang="fr-CH" sz="3200" dirty="0"/>
          </a:p>
        </p:txBody>
      </p:sp>
      <p:sp>
        <p:nvSpPr>
          <p:cNvPr id="22" name="ZoneTexte 21"/>
          <p:cNvSpPr txBox="1"/>
          <p:nvPr/>
        </p:nvSpPr>
        <p:spPr>
          <a:xfrm>
            <a:off x="685800" y="1371601"/>
            <a:ext cx="77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The </a:t>
            </a:r>
            <a:r>
              <a:rPr lang="fr-CH" dirty="0" err="1" smtClean="0"/>
              <a:t>Apps</a:t>
            </a:r>
            <a:r>
              <a:rPr lang="fr-CH" dirty="0" smtClean="0"/>
              <a:t> are </a:t>
            </a:r>
            <a:r>
              <a:rPr lang="fr-CH" dirty="0" err="1" smtClean="0"/>
              <a:t>published</a:t>
            </a:r>
            <a:r>
              <a:rPr lang="fr-CH" dirty="0" smtClean="0"/>
              <a:t> and </a:t>
            </a:r>
            <a:r>
              <a:rPr lang="fr-CH" dirty="0" err="1" smtClean="0"/>
              <a:t>available</a:t>
            </a:r>
            <a:r>
              <a:rPr lang="fr-CH" dirty="0" smtClean="0"/>
              <a:t> on the Apple Store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6689</TotalTime>
  <Words>1400</Words>
  <Application>Microsoft Office PowerPoint</Application>
  <PresentationFormat>Affichage à l'écran (4:3)</PresentationFormat>
  <Paragraphs>134</Paragraphs>
  <Slides>34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5" baseType="lpstr">
      <vt:lpstr>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</vt:vector>
  </TitlesOfParts>
  <Company>Merck KGaA, Darmstadt, Germany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M141342</dc:creator>
  <cp:lastModifiedBy>Angelo Coccettini</cp:lastModifiedBy>
  <cp:revision>569</cp:revision>
  <dcterms:created xsi:type="dcterms:W3CDTF">2012-11-22T14:07:10Z</dcterms:created>
  <dcterms:modified xsi:type="dcterms:W3CDTF">2013-09-08T07:15:26Z</dcterms:modified>
</cp:coreProperties>
</file>