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56" r:id="rId2"/>
    <p:sldId id="258" r:id="rId3"/>
    <p:sldId id="288" r:id="rId4"/>
    <p:sldId id="259" r:id="rId5"/>
    <p:sldId id="260" r:id="rId6"/>
    <p:sldId id="264" r:id="rId7"/>
    <p:sldId id="261" r:id="rId8"/>
    <p:sldId id="265" r:id="rId9"/>
    <p:sldId id="263" r:id="rId10"/>
    <p:sldId id="266" r:id="rId11"/>
    <p:sldId id="291" r:id="rId12"/>
    <p:sldId id="292" r:id="rId13"/>
    <p:sldId id="293" r:id="rId14"/>
    <p:sldId id="294" r:id="rId15"/>
    <p:sldId id="296" r:id="rId16"/>
    <p:sldId id="316" r:id="rId17"/>
    <p:sldId id="330" r:id="rId18"/>
    <p:sldId id="303" r:id="rId19"/>
    <p:sldId id="333" r:id="rId20"/>
    <p:sldId id="334" r:id="rId21"/>
    <p:sldId id="299" r:id="rId22"/>
    <p:sldId id="262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90" r:id="rId31"/>
    <p:sldId id="304" r:id="rId32"/>
    <p:sldId id="295" r:id="rId33"/>
    <p:sldId id="305" r:id="rId34"/>
    <p:sldId id="306" r:id="rId35"/>
    <p:sldId id="307" r:id="rId36"/>
    <p:sldId id="308" r:id="rId37"/>
    <p:sldId id="313" r:id="rId38"/>
    <p:sldId id="300" r:id="rId39"/>
    <p:sldId id="301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4" r:id="rId50"/>
    <p:sldId id="285" r:id="rId51"/>
    <p:sldId id="283" r:id="rId52"/>
    <p:sldId id="286" r:id="rId53"/>
    <p:sldId id="287" r:id="rId54"/>
    <p:sldId id="289" r:id="rId55"/>
    <p:sldId id="321" r:id="rId56"/>
    <p:sldId id="312" r:id="rId57"/>
    <p:sldId id="338" r:id="rId58"/>
    <p:sldId id="339" r:id="rId59"/>
    <p:sldId id="317" r:id="rId60"/>
    <p:sldId id="318" r:id="rId61"/>
    <p:sldId id="335" r:id="rId62"/>
    <p:sldId id="336" r:id="rId63"/>
    <p:sldId id="320" r:id="rId64"/>
    <p:sldId id="337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65" autoAdjust="0"/>
    <p:restoredTop sz="94660"/>
  </p:normalViewPr>
  <p:slideViewPr>
    <p:cSldViewPr>
      <p:cViewPr>
        <p:scale>
          <a:sx n="100" d="100"/>
          <a:sy n="100" d="100"/>
        </p:scale>
        <p:origin x="-122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938E7-C89A-463A-BC5E-9AA334E4376E}" type="datetimeFigureOut">
              <a:rPr lang="fr-CH" smtClean="0"/>
              <a:pPr/>
              <a:t>28.03.2016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55693-0227-41BA-8D62-938B5FE144F1}" type="slidenum">
              <a:rPr lang="fr-CH" smtClean="0"/>
              <a:pPr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73532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964C5-5E19-40E2-B497-752DB0FDF53A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4472-783E-4BAD-BDAD-400D01F012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93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gif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7620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What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this</a:t>
            </a:r>
            <a:r>
              <a:rPr lang="fr-CH" dirty="0" smtClean="0"/>
              <a:t> </a:t>
            </a:r>
            <a:r>
              <a:rPr lang="fr-CH" dirty="0" err="1" smtClean="0"/>
              <a:t>presentation</a:t>
            </a:r>
            <a:r>
              <a:rPr lang="fr-CH" dirty="0" smtClean="0"/>
              <a:t>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H" sz="3600" dirty="0" smtClean="0"/>
              <a:t>Computer </a:t>
            </a:r>
            <a:r>
              <a:rPr lang="fr-CH" sz="3600" dirty="0" err="1" smtClean="0"/>
              <a:t>Graphic</a:t>
            </a:r>
            <a:r>
              <a:rPr lang="fr-CH" sz="3600" dirty="0" smtClean="0"/>
              <a:t> reconstruction of the roman </a:t>
            </a:r>
            <a:r>
              <a:rPr lang="fr-CH" sz="3600" dirty="0" err="1" smtClean="0"/>
              <a:t>town</a:t>
            </a:r>
            <a:r>
              <a:rPr lang="fr-CH" sz="3600" dirty="0" smtClean="0"/>
              <a:t> of </a:t>
            </a:r>
            <a:r>
              <a:rPr lang="fr-CH" sz="3600" dirty="0" err="1" smtClean="0"/>
              <a:t>Ostia</a:t>
            </a:r>
            <a:r>
              <a:rPr lang="fr-CH" sz="3600" dirty="0" smtClean="0"/>
              <a:t>, </a:t>
            </a:r>
            <a:r>
              <a:rPr lang="fr-CH" sz="3600" dirty="0" err="1" smtClean="0"/>
              <a:t>colony</a:t>
            </a:r>
            <a:r>
              <a:rPr lang="fr-CH" sz="3600" dirty="0" smtClean="0"/>
              <a:t> of Rome.</a:t>
            </a:r>
          </a:p>
          <a:p>
            <a:endParaRPr lang="fr-CH" dirty="0" smtClean="0"/>
          </a:p>
          <a:p>
            <a:r>
              <a:rPr lang="fr-CH" dirty="0" err="1" smtClean="0"/>
              <a:t>Methodology</a:t>
            </a:r>
            <a:r>
              <a:rPr lang="fr-CH" dirty="0" smtClean="0"/>
              <a:t> &amp; Techniques</a:t>
            </a:r>
          </a:p>
          <a:p>
            <a:r>
              <a:rPr lang="fr-CH" dirty="0" smtClean="0"/>
              <a:t>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Why</a:t>
            </a:r>
            <a:r>
              <a:rPr lang="fr-CH" dirty="0" smtClean="0"/>
              <a:t> </a:t>
            </a:r>
            <a:r>
              <a:rPr lang="fr-CH" dirty="0" err="1" smtClean="0"/>
              <a:t>Ostia</a:t>
            </a:r>
            <a:r>
              <a:rPr lang="fr-CH" dirty="0" smtClean="0"/>
              <a:t>?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An exhibition of </a:t>
            </a:r>
            <a:r>
              <a:rPr lang="fr-CH" dirty="0" err="1" smtClean="0"/>
              <a:t>Ostia</a:t>
            </a:r>
            <a:r>
              <a:rPr lang="fr-CH" dirty="0" smtClean="0"/>
              <a:t> </a:t>
            </a:r>
            <a:r>
              <a:rPr lang="fr-CH" dirty="0" err="1" smtClean="0"/>
              <a:t>Antica</a:t>
            </a:r>
            <a:r>
              <a:rPr lang="fr-CH" dirty="0" smtClean="0"/>
              <a:t> </a:t>
            </a:r>
            <a:r>
              <a:rPr lang="fr-CH" dirty="0" err="1" smtClean="0"/>
              <a:t>was</a:t>
            </a:r>
            <a:r>
              <a:rPr lang="fr-CH" dirty="0" smtClean="0"/>
              <a:t> </a:t>
            </a:r>
            <a:r>
              <a:rPr lang="fr-CH" dirty="0" err="1" smtClean="0"/>
              <a:t>held</a:t>
            </a:r>
            <a:r>
              <a:rPr lang="fr-CH" dirty="0" smtClean="0"/>
              <a:t> in Geneva </a:t>
            </a:r>
            <a:r>
              <a:rPr lang="fr-CH" dirty="0" err="1" smtClean="0"/>
              <a:t>from</a:t>
            </a:r>
            <a:r>
              <a:rPr lang="fr-CH" dirty="0" smtClean="0"/>
              <a:t> 23 </a:t>
            </a:r>
            <a:r>
              <a:rPr lang="fr-CH" dirty="0" err="1" smtClean="0"/>
              <a:t>February</a:t>
            </a:r>
            <a:r>
              <a:rPr lang="fr-CH" dirty="0" smtClean="0"/>
              <a:t> to 22 July 2001.</a:t>
            </a:r>
          </a:p>
          <a:p>
            <a:r>
              <a:rPr lang="fr-CH" dirty="0" smtClean="0"/>
              <a:t>I have </a:t>
            </a:r>
            <a:r>
              <a:rPr lang="fr-CH" dirty="0" err="1" smtClean="0"/>
              <a:t>developed</a:t>
            </a:r>
            <a:r>
              <a:rPr lang="fr-CH" dirty="0" smtClean="0"/>
              <a:t> the interactive </a:t>
            </a:r>
            <a:r>
              <a:rPr lang="fr-CH" dirty="0" err="1" smtClean="0"/>
              <a:t>workstation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Touch</a:t>
            </a:r>
            <a:r>
              <a:rPr lang="fr-CH" dirty="0" smtClean="0"/>
              <a:t> </a:t>
            </a:r>
            <a:r>
              <a:rPr lang="fr-CH" dirty="0" err="1" smtClean="0"/>
              <a:t>Screen</a:t>
            </a:r>
            <a:r>
              <a:rPr lang="fr-CH" dirty="0" smtClean="0"/>
              <a:t> and </a:t>
            </a:r>
            <a:r>
              <a:rPr lang="fr-CH" dirty="0" err="1" smtClean="0"/>
              <a:t>produced</a:t>
            </a:r>
            <a:r>
              <a:rPr lang="fr-CH" dirty="0" smtClean="0"/>
              <a:t> the first GC images of </a:t>
            </a:r>
            <a:r>
              <a:rPr lang="fr-CH" dirty="0" err="1" smtClean="0"/>
              <a:t>Ostia</a:t>
            </a:r>
            <a:r>
              <a:rPr lang="fr-CH" dirty="0" smtClean="0"/>
              <a:t>.</a:t>
            </a:r>
          </a:p>
          <a:p>
            <a:pPr>
              <a:buNone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Where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Ostia</a:t>
            </a:r>
            <a:r>
              <a:rPr lang="fr-CH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Ostia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the </a:t>
            </a:r>
            <a:r>
              <a:rPr lang="fr-CH" dirty="0" err="1" smtClean="0"/>
              <a:t>harbour</a:t>
            </a:r>
            <a:r>
              <a:rPr lang="fr-CH" dirty="0" smtClean="0"/>
              <a:t> of the </a:t>
            </a:r>
            <a:r>
              <a:rPr lang="fr-CH" dirty="0" err="1" smtClean="0"/>
              <a:t>ancient</a:t>
            </a:r>
            <a:r>
              <a:rPr lang="fr-CH" dirty="0" smtClean="0"/>
              <a:t> Rome.</a:t>
            </a:r>
          </a:p>
          <a:p>
            <a:r>
              <a:rPr lang="fr-CH" dirty="0" smtClean="0"/>
              <a:t>It </a:t>
            </a:r>
            <a:r>
              <a:rPr lang="fr-CH" dirty="0" err="1" smtClean="0"/>
              <a:t>is</a:t>
            </a:r>
            <a:r>
              <a:rPr lang="fr-CH" dirty="0" smtClean="0"/>
              <a:t> the </a:t>
            </a:r>
            <a:r>
              <a:rPr lang="fr-CH" dirty="0" err="1" smtClean="0"/>
              <a:t>third</a:t>
            </a:r>
            <a:r>
              <a:rPr lang="fr-CH" dirty="0" smtClean="0"/>
              <a:t> </a:t>
            </a:r>
            <a:r>
              <a:rPr lang="fr-CH" dirty="0" err="1" smtClean="0"/>
              <a:t>archeological</a:t>
            </a:r>
            <a:r>
              <a:rPr lang="fr-CH" dirty="0" smtClean="0"/>
              <a:t> site in </a:t>
            </a:r>
            <a:r>
              <a:rPr lang="fr-CH" dirty="0" err="1" smtClean="0"/>
              <a:t>Italy</a:t>
            </a:r>
            <a:r>
              <a:rPr lang="fr-CH" dirty="0" smtClean="0"/>
              <a:t> for importance and extension </a:t>
            </a:r>
            <a:r>
              <a:rPr lang="fr-CH" dirty="0" err="1" smtClean="0"/>
              <a:t>after</a:t>
            </a:r>
            <a:r>
              <a:rPr lang="fr-CH" dirty="0" smtClean="0"/>
              <a:t> </a:t>
            </a:r>
            <a:r>
              <a:rPr lang="fr-CH" dirty="0" err="1" smtClean="0"/>
              <a:t>Pompeii</a:t>
            </a:r>
            <a:r>
              <a:rPr lang="fr-CH" dirty="0" smtClean="0"/>
              <a:t> and Rome. It </a:t>
            </a:r>
            <a:r>
              <a:rPr lang="fr-CH" dirty="0" err="1" smtClean="0"/>
              <a:t>is</a:t>
            </a:r>
            <a:r>
              <a:rPr lang="fr-CH" dirty="0" smtClean="0"/>
              <a:t> one of the </a:t>
            </a:r>
            <a:r>
              <a:rPr lang="fr-CH" dirty="0" err="1" smtClean="0"/>
              <a:t>most</a:t>
            </a:r>
            <a:r>
              <a:rPr lang="fr-CH" dirty="0" smtClean="0"/>
              <a:t> </a:t>
            </a:r>
            <a:r>
              <a:rPr lang="fr-CH" dirty="0" err="1" smtClean="0"/>
              <a:t>extended</a:t>
            </a:r>
            <a:r>
              <a:rPr lang="fr-CH" dirty="0" smtClean="0"/>
              <a:t> </a:t>
            </a:r>
            <a:r>
              <a:rPr lang="fr-CH" dirty="0" err="1" smtClean="0"/>
              <a:t>archeological</a:t>
            </a:r>
            <a:r>
              <a:rPr lang="fr-CH" dirty="0" smtClean="0"/>
              <a:t> site world-</a:t>
            </a:r>
            <a:r>
              <a:rPr lang="fr-CH" dirty="0" err="1" smtClean="0"/>
              <a:t>wide</a:t>
            </a:r>
            <a:r>
              <a:rPr lang="fr-CH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stia-antica.org/img/intro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7848600" cy="591784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066800" y="5715000"/>
            <a:ext cx="1828800" cy="609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508000"/>
            <a:ext cx="1524000" cy="1397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ostia-antica.org/map/plan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46760"/>
            <a:ext cx="9042398" cy="54254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553200" y="990600"/>
            <a:ext cx="2209800" cy="4191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CH" sz="3200" dirty="0" err="1" smtClean="0">
                <a:solidFill>
                  <a:srgbClr val="002060"/>
                </a:solidFill>
              </a:rPr>
              <a:t>Ostia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295400"/>
            <a:ext cx="3048000" cy="472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CH" sz="3200" dirty="0" smtClean="0">
                <a:solidFill>
                  <a:srgbClr val="002060"/>
                </a:solidFill>
              </a:rPr>
              <a:t>Portus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0"/>
            <a:ext cx="8763000" cy="6023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28600" y="424323"/>
            <a:ext cx="37834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6000" dirty="0" err="1" smtClean="0">
                <a:solidFill>
                  <a:schemeClr val="bg1"/>
                </a:solidFill>
              </a:rPr>
              <a:t>Ostia</a:t>
            </a:r>
            <a:r>
              <a:rPr lang="fr-CH" sz="6000" dirty="0" smtClean="0">
                <a:solidFill>
                  <a:schemeClr val="bg1"/>
                </a:solidFill>
              </a:rPr>
              <a:t> </a:t>
            </a:r>
            <a:r>
              <a:rPr lang="fr-CH" sz="6000" dirty="0" err="1" smtClean="0">
                <a:solidFill>
                  <a:schemeClr val="bg1"/>
                </a:solidFill>
              </a:rPr>
              <a:t>Today</a:t>
            </a:r>
            <a:endParaRPr lang="fr-CH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lacoctelera.com/myfiles/algargosarte/porto_claudio_e_traiano_001.jpg?Expires=1340920800&amp;Signature=QszdZB3SDbyaKmHSQ7jVDlHLL1SritFuT0m1ImG8dUCWn0WmbZhJOXl7E1TLwoOUCC3nQh4cv2UXDH%7EcMRVvKYrpynIAhQlMpH%7ERi-d4jl-BTZJcDjeifppaDKTR5tF7SUPrAx-tOOZBBPTpVKQ97aiTPf-qtxAh2S0RRC9fMag_&amp;Key-Pair-Id=APKAJYN3LZI5CG46B7AA&amp;Policy=eyJTdGF0ZW1lbnQiOlt7IlJlc291cmNlIjoiaHR0cDovL2QzZHM0b3k3ZzF3cnFxLmNsb3VkZnJvbnQubmV0L2FsZ2FyZ29zYXJ0ZS9teWZpbGVzL3BvcnRvX2NsYXVkaW9fZV90cmFpYW5vXzAwMS5qcGciLCJDb25kaXRpb24iOnsiRGF0ZUxlc3NUaGFuIjp7IkFXUzpFcG9jaFRpbWUiOjEzNDA5MjA4MDB9fX1dfQ_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32" y="1143000"/>
            <a:ext cx="8842568" cy="4495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10200" y="1551373"/>
            <a:ext cx="28813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 err="1" smtClean="0">
                <a:solidFill>
                  <a:schemeClr val="bg1"/>
                </a:solidFill>
              </a:rPr>
              <a:t>Trajan’s</a:t>
            </a:r>
            <a:r>
              <a:rPr lang="fr-CH" sz="3200" dirty="0" smtClean="0">
                <a:solidFill>
                  <a:schemeClr val="bg1"/>
                </a:solidFill>
              </a:rPr>
              <a:t> </a:t>
            </a:r>
            <a:r>
              <a:rPr lang="fr-CH" sz="3200" dirty="0" err="1" smtClean="0">
                <a:solidFill>
                  <a:schemeClr val="bg1"/>
                </a:solidFill>
              </a:rPr>
              <a:t>harbour</a:t>
            </a:r>
            <a:endParaRPr lang="fr-CH" sz="3200" dirty="0" smtClean="0">
              <a:solidFill>
                <a:schemeClr val="bg1"/>
              </a:solidFill>
            </a:endParaRPr>
          </a:p>
          <a:p>
            <a:pPr algn="ctr"/>
            <a:r>
              <a:rPr lang="fr-CH" sz="2400" dirty="0" err="1" smtClean="0">
                <a:solidFill>
                  <a:schemeClr val="bg1"/>
                </a:solidFill>
              </a:rPr>
              <a:t>still</a:t>
            </a:r>
            <a:r>
              <a:rPr lang="fr-CH" sz="2400" dirty="0" smtClean="0">
                <a:solidFill>
                  <a:schemeClr val="bg1"/>
                </a:solidFill>
              </a:rPr>
              <a:t> visible </a:t>
            </a:r>
            <a:r>
              <a:rPr lang="fr-CH" sz="2400" dirty="0" err="1" smtClean="0">
                <a:solidFill>
                  <a:schemeClr val="bg1"/>
                </a:solidFill>
              </a:rPr>
              <a:t>today</a:t>
            </a:r>
            <a:endParaRPr lang="fr-CH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About </a:t>
            </a:r>
            <a:r>
              <a:rPr lang="fr-CH" dirty="0" err="1" smtClean="0"/>
              <a:t>Ostia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r>
              <a:rPr lang="fr-CH" dirty="0" err="1" smtClean="0"/>
              <a:t>Ostia</a:t>
            </a:r>
            <a:r>
              <a:rPr lang="fr-CH" dirty="0" smtClean="0"/>
              <a:t> has been </a:t>
            </a:r>
            <a:r>
              <a:rPr lang="fr-CH" dirty="0" err="1" smtClean="0"/>
              <a:t>founded</a:t>
            </a:r>
            <a:r>
              <a:rPr lang="fr-CH" dirty="0" smtClean="0"/>
              <a:t> on IV </a:t>
            </a:r>
            <a:r>
              <a:rPr lang="fr-CH" dirty="0" err="1" smtClean="0"/>
              <a:t>century</a:t>
            </a:r>
            <a:r>
              <a:rPr lang="fr-CH" dirty="0" smtClean="0"/>
              <a:t> B.C. and </a:t>
            </a:r>
            <a:r>
              <a:rPr lang="fr-CH" dirty="0" err="1" smtClean="0"/>
              <a:t>it</a:t>
            </a:r>
            <a:r>
              <a:rPr lang="fr-CH" dirty="0" smtClean="0"/>
              <a:t> has been </a:t>
            </a:r>
            <a:r>
              <a:rPr lang="fr-CH" dirty="0" err="1" smtClean="0"/>
              <a:t>abandoned</a:t>
            </a:r>
            <a:r>
              <a:rPr lang="fr-CH" dirty="0" smtClean="0"/>
              <a:t> on IX </a:t>
            </a:r>
            <a:r>
              <a:rPr lang="fr-CH" dirty="0" err="1" smtClean="0"/>
              <a:t>century</a:t>
            </a:r>
            <a:r>
              <a:rPr lang="fr-CH" dirty="0" smtClean="0"/>
              <a:t> A.D.</a:t>
            </a:r>
          </a:p>
          <a:p>
            <a:r>
              <a:rPr lang="fr-CH" dirty="0" err="1" smtClean="0"/>
              <a:t>Ostia</a:t>
            </a:r>
            <a:r>
              <a:rPr lang="fr-CH" dirty="0" smtClean="0"/>
              <a:t> (</a:t>
            </a:r>
            <a:r>
              <a:rPr lang="fr-CH" dirty="0" err="1" smtClean="0"/>
              <a:t>together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Portus) </a:t>
            </a:r>
            <a:r>
              <a:rPr lang="fr-CH" dirty="0" err="1" smtClean="0"/>
              <a:t>is</a:t>
            </a:r>
            <a:r>
              <a:rPr lang="fr-CH" dirty="0" smtClean="0"/>
              <a:t> the </a:t>
            </a:r>
            <a:r>
              <a:rPr lang="fr-CH" dirty="0" err="1" smtClean="0"/>
              <a:t>most</a:t>
            </a:r>
            <a:r>
              <a:rPr lang="fr-CH" dirty="0" smtClean="0"/>
              <a:t> important </a:t>
            </a:r>
            <a:r>
              <a:rPr lang="fr-CH" dirty="0" err="1" smtClean="0"/>
              <a:t>harbour</a:t>
            </a:r>
            <a:r>
              <a:rPr lang="fr-CH" dirty="0" smtClean="0"/>
              <a:t> of the </a:t>
            </a:r>
            <a:r>
              <a:rPr lang="fr-CH" dirty="0" err="1" smtClean="0"/>
              <a:t>whole</a:t>
            </a:r>
            <a:r>
              <a:rPr lang="fr-CH" dirty="0" smtClean="0"/>
              <a:t> </a:t>
            </a:r>
            <a:r>
              <a:rPr lang="fr-CH" dirty="0" err="1" smtClean="0"/>
              <a:t>antiquity</a:t>
            </a:r>
            <a:endParaRPr lang="fr-CH" dirty="0" smtClean="0"/>
          </a:p>
          <a:p>
            <a:r>
              <a:rPr lang="fr-CH" dirty="0" smtClean="0"/>
              <a:t>Surface of the </a:t>
            </a:r>
            <a:r>
              <a:rPr lang="fr-CH" dirty="0" err="1" smtClean="0"/>
              <a:t>town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evaluated</a:t>
            </a:r>
            <a:r>
              <a:rPr lang="fr-CH" dirty="0" smtClean="0"/>
              <a:t> to about 50 hectares, part of </a:t>
            </a:r>
            <a:r>
              <a:rPr lang="fr-CH" dirty="0" err="1" smtClean="0"/>
              <a:t>which</a:t>
            </a:r>
            <a:r>
              <a:rPr lang="fr-CH" dirty="0" smtClean="0"/>
              <a:t> has not been </a:t>
            </a:r>
            <a:r>
              <a:rPr lang="fr-CH" dirty="0" err="1" smtClean="0"/>
              <a:t>escavated</a:t>
            </a:r>
            <a:r>
              <a:rPr lang="fr-CH" dirty="0" smtClean="0"/>
              <a:t> </a:t>
            </a:r>
            <a:r>
              <a:rPr lang="fr-CH" dirty="0" err="1" smtClean="0"/>
              <a:t>yet</a:t>
            </a:r>
            <a:r>
              <a:rPr lang="fr-CH" dirty="0" smtClean="0"/>
              <a:t>.</a:t>
            </a:r>
          </a:p>
          <a:p>
            <a:r>
              <a:rPr lang="fr-CH" dirty="0" err="1" smtClean="0"/>
              <a:t>Ostia</a:t>
            </a:r>
            <a:r>
              <a:rPr lang="fr-CH" dirty="0" smtClean="0"/>
              <a:t> </a:t>
            </a:r>
            <a:r>
              <a:rPr lang="fr-CH" dirty="0" err="1" smtClean="0"/>
              <a:t>reached</a:t>
            </a:r>
            <a:r>
              <a:rPr lang="fr-CH" dirty="0" smtClean="0"/>
              <a:t> a max of 80.000 / 100.000 </a:t>
            </a:r>
            <a:r>
              <a:rPr lang="fr-CH" dirty="0" err="1" smtClean="0"/>
              <a:t>inhabitants</a:t>
            </a:r>
            <a:r>
              <a:rPr lang="fr-CH" dirty="0" smtClean="0"/>
              <a:t> </a:t>
            </a:r>
            <a:r>
              <a:rPr lang="fr-CH" dirty="0" err="1" smtClean="0"/>
              <a:t>at</a:t>
            </a:r>
            <a:r>
              <a:rPr lang="fr-CH" dirty="0" smtClean="0"/>
              <a:t> </a:t>
            </a:r>
            <a:r>
              <a:rPr lang="fr-CH" dirty="0" err="1" smtClean="0"/>
              <a:t>its</a:t>
            </a:r>
            <a:r>
              <a:rPr lang="fr-CH" dirty="0" smtClean="0"/>
              <a:t> </a:t>
            </a:r>
            <a:r>
              <a:rPr lang="fr-CH" dirty="0" err="1" smtClean="0"/>
              <a:t>apogee</a:t>
            </a:r>
            <a:r>
              <a:rPr lang="fr-CH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CH" dirty="0" err="1" smtClean="0"/>
              <a:t>Let’s</a:t>
            </a:r>
            <a:r>
              <a:rPr lang="fr-CH" dirty="0" smtClean="0"/>
              <a:t> </a:t>
            </a:r>
            <a:r>
              <a:rPr lang="fr-CH" dirty="0" err="1" smtClean="0"/>
              <a:t>start</a:t>
            </a:r>
            <a:r>
              <a:rPr lang="fr-CH" dirty="0" smtClean="0"/>
              <a:t> the 3D Journey!</a:t>
            </a:r>
            <a:br>
              <a:rPr lang="fr-CH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ta\Documents\Colonia-Ostiensis Wordpress\TMP\PortaRom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65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Porta Romana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ata\Documents\Colonia-Ostiensis Wordpress\TMP\PiazzaleVitt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Place of the Victory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ata\Documents\Colonia-Ostiensis Wordpress\TMP\Barrac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6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>
                <a:solidFill>
                  <a:schemeClr val="bg1"/>
                </a:solidFill>
              </a:rPr>
              <a:t>Barracks</a:t>
            </a:r>
            <a:r>
              <a:rPr lang="fr-CH" dirty="0" smtClean="0">
                <a:solidFill>
                  <a:schemeClr val="bg1"/>
                </a:solidFill>
              </a:rPr>
              <a:t> of Vigiles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ata\Documents\Colonia-Ostiensis Wordpress\TMP\Epagathi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>
                <a:solidFill>
                  <a:schemeClr val="bg1"/>
                </a:solidFill>
              </a:rPr>
              <a:t>Horrea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Epagathiana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ata\Documents\Colonia-Ostiensis Wordpress\TMP\Fo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816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>
                <a:solidFill>
                  <a:schemeClr val="bg1"/>
                </a:solidFill>
              </a:rPr>
              <a:t>Capitolium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ata\Documents\Colonia-Ostiensis Wordpress\TMP\RomeAugust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Forum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ata\Documents\Colonia-Ostiensis Wordpress\TMP\The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The Theater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ata\Documents\Colonia-Ostiensis Wordpress\TMP\Sch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Schola of Trajan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ata\Documents\Colonia-Ostiensis Wordpress\TMP\Nava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>
                <a:solidFill>
                  <a:schemeClr val="bg1"/>
                </a:solidFill>
              </a:rPr>
              <a:t>Navalia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ata\Documents\Colonia-Ostiensis Wordpress\TMP\House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6431518"/>
            <a:ext cx="2819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House Garden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fr-CH" dirty="0" smtClean="0"/>
              <a:t>The </a:t>
            </a:r>
            <a:r>
              <a:rPr lang="fr-CH" dirty="0" err="1" smtClean="0"/>
              <a:t>Making</a:t>
            </a:r>
            <a:r>
              <a:rPr lang="fr-CH" dirty="0" smtClean="0"/>
              <a:t> Of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Documents and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Map</a:t>
            </a:r>
            <a:r>
              <a:rPr lang="fr-CH" dirty="0" smtClean="0"/>
              <a:t> and plan</a:t>
            </a:r>
          </a:p>
          <a:p>
            <a:r>
              <a:rPr lang="fr-CH" dirty="0" err="1" smtClean="0"/>
              <a:t>Drawing</a:t>
            </a:r>
            <a:r>
              <a:rPr lang="fr-CH" dirty="0" smtClean="0"/>
              <a:t> and photos</a:t>
            </a:r>
          </a:p>
          <a:p>
            <a:r>
              <a:rPr lang="fr-CH" dirty="0" err="1" smtClean="0"/>
              <a:t>Other</a:t>
            </a:r>
            <a:r>
              <a:rPr lang="fr-CH" smtClean="0"/>
              <a:t> reconstructions</a:t>
            </a:r>
            <a:endParaRPr lang="fr-CH" dirty="0" smtClean="0"/>
          </a:p>
          <a:p>
            <a:r>
              <a:rPr lang="fr-CH" dirty="0" smtClean="0"/>
              <a:t>Library </a:t>
            </a:r>
            <a:r>
              <a:rPr lang="fr-CH" dirty="0" err="1" smtClean="0"/>
              <a:t>researches</a:t>
            </a:r>
            <a:endParaRPr lang="fr-CH" dirty="0" smtClean="0"/>
          </a:p>
          <a:p>
            <a:r>
              <a:rPr lang="fr-CH" dirty="0" err="1" smtClean="0"/>
              <a:t>Onsite</a:t>
            </a:r>
            <a:r>
              <a:rPr lang="fr-CH" dirty="0" smtClean="0"/>
              <a:t> recognition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ostia-antica.org/map/ostia-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12666"/>
            <a:ext cx="7200900" cy="3554759"/>
          </a:xfrm>
          <a:prstGeom prst="rect">
            <a:avLst/>
          </a:prstGeom>
          <a:noFill/>
        </p:spPr>
      </p:pic>
      <p:pic>
        <p:nvPicPr>
          <p:cNvPr id="2050" name="Picture 2" descr="http://www.turismo-roma.eu/img/tour/ostia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1"/>
            <a:ext cx="3838221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whitman.edu/theatre/theatretour/ostia/ostia.images/large%20images/osti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457201"/>
            <a:ext cx="4866626" cy="3733800"/>
          </a:xfrm>
          <a:prstGeom prst="rect">
            <a:avLst/>
          </a:prstGeom>
          <a:noFill/>
        </p:spPr>
      </p:pic>
      <p:pic>
        <p:nvPicPr>
          <p:cNvPr id="28676" name="Picture 4" descr="http://mw2.google.com/mw-panoramio/photos/medium/6635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81400"/>
            <a:ext cx="4152900" cy="2757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Roma Reference\BasilicaRom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4115568" cy="3314700"/>
          </a:xfrm>
          <a:prstGeom prst="rect">
            <a:avLst/>
          </a:prstGeom>
          <a:noFill/>
        </p:spPr>
      </p:pic>
      <p:pic>
        <p:nvPicPr>
          <p:cNvPr id="29700" name="Picture 4" descr="D:\Roma Reference\porta-romana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85800"/>
            <a:ext cx="4025596" cy="5029200"/>
          </a:xfrm>
          <a:prstGeom prst="rect">
            <a:avLst/>
          </a:prstGeom>
          <a:noFill/>
        </p:spPr>
      </p:pic>
      <p:pic>
        <p:nvPicPr>
          <p:cNvPr id="29701" name="Picture 5" descr="D:\Roma Reference\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810000"/>
            <a:ext cx="3907194" cy="255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Roma Reference\Serapid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199"/>
            <a:ext cx="4114800" cy="2921507"/>
          </a:xfrm>
          <a:prstGeom prst="rect">
            <a:avLst/>
          </a:prstGeom>
          <a:noFill/>
        </p:spPr>
      </p:pic>
      <p:pic>
        <p:nvPicPr>
          <p:cNvPr id="30723" name="Picture 3" descr="D:\Roma Reference\5-15_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685800"/>
            <a:ext cx="3921529" cy="4116388"/>
          </a:xfrm>
          <a:prstGeom prst="rect">
            <a:avLst/>
          </a:prstGeom>
          <a:noFill/>
        </p:spPr>
      </p:pic>
      <p:pic>
        <p:nvPicPr>
          <p:cNvPr id="30724" name="Picture 4" descr="D:\Roma Reference\casadidian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86200"/>
            <a:ext cx="3810000" cy="2047875"/>
          </a:xfrm>
          <a:prstGeom prst="rect">
            <a:avLst/>
          </a:prstGeom>
          <a:noFill/>
        </p:spPr>
      </p:pic>
      <p:pic>
        <p:nvPicPr>
          <p:cNvPr id="30727" name="Picture 7" descr="D:\Roma Reference\Legionario\soldier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3962400"/>
            <a:ext cx="955727" cy="2498544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981200" y="2819400"/>
            <a:ext cx="241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Caseggiato</a:t>
            </a:r>
            <a:r>
              <a:rPr lang="fr-CH" dirty="0" smtClean="0"/>
              <a:t> </a:t>
            </a:r>
            <a:r>
              <a:rPr lang="fr-CH" dirty="0" err="1" smtClean="0"/>
              <a:t>del</a:t>
            </a:r>
            <a:r>
              <a:rPr lang="fr-CH" dirty="0" smtClean="0"/>
              <a:t> </a:t>
            </a:r>
            <a:r>
              <a:rPr lang="fr-CH" dirty="0" err="1" smtClean="0"/>
              <a:t>Serapide</a:t>
            </a:r>
            <a:endParaRPr lang="fr-CH" dirty="0"/>
          </a:p>
        </p:txBody>
      </p:sp>
      <p:sp>
        <p:nvSpPr>
          <p:cNvPr id="11" name="ZoneTexte 10"/>
          <p:cNvSpPr txBox="1"/>
          <p:nvPr/>
        </p:nvSpPr>
        <p:spPr>
          <a:xfrm>
            <a:off x="5410200" y="4876800"/>
            <a:ext cx="1882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Schola </a:t>
            </a:r>
            <a:r>
              <a:rPr lang="fr-CH" dirty="0" err="1" smtClean="0"/>
              <a:t>del</a:t>
            </a:r>
            <a:r>
              <a:rPr lang="fr-CH" dirty="0" smtClean="0"/>
              <a:t> </a:t>
            </a:r>
            <a:r>
              <a:rPr lang="fr-CH" dirty="0" err="1" smtClean="0"/>
              <a:t>Traiano</a:t>
            </a:r>
            <a:endParaRPr lang="fr-CH" dirty="0"/>
          </a:p>
        </p:txBody>
      </p:sp>
      <p:sp>
        <p:nvSpPr>
          <p:cNvPr id="12" name="ZoneTexte 11"/>
          <p:cNvSpPr txBox="1"/>
          <p:nvPr/>
        </p:nvSpPr>
        <p:spPr>
          <a:xfrm>
            <a:off x="1905000" y="6096000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Casa di Diana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D:\Roma Reference\Acroterio\acroterion-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419600"/>
            <a:ext cx="1828800" cy="2112135"/>
          </a:xfrm>
          <a:prstGeom prst="rect">
            <a:avLst/>
          </a:prstGeom>
          <a:noFill/>
        </p:spPr>
      </p:pic>
      <p:pic>
        <p:nvPicPr>
          <p:cNvPr id="31746" name="Picture 2" descr="D:\Roma Reference\FabriNava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33400"/>
            <a:ext cx="3496411" cy="2097087"/>
          </a:xfrm>
          <a:prstGeom prst="rect">
            <a:avLst/>
          </a:prstGeom>
          <a:noFill/>
        </p:spPr>
      </p:pic>
      <p:pic>
        <p:nvPicPr>
          <p:cNvPr id="31749" name="Picture 5" descr="D:\Roma Reference\Oneraria\shi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609600"/>
            <a:ext cx="2545890" cy="2133600"/>
          </a:xfrm>
          <a:prstGeom prst="rect">
            <a:avLst/>
          </a:prstGeom>
          <a:noFill/>
        </p:spPr>
      </p:pic>
      <p:pic>
        <p:nvPicPr>
          <p:cNvPr id="31750" name="Picture 6" descr="D:\Roma Reference\Oneraria\lr001006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533400"/>
            <a:ext cx="2403475" cy="2584559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066800" y="2819400"/>
            <a:ext cx="1427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Fabri</a:t>
            </a:r>
            <a:r>
              <a:rPr lang="fr-CH" dirty="0" smtClean="0"/>
              <a:t> Navales</a:t>
            </a:r>
            <a:endParaRPr lang="fr-CH" dirty="0"/>
          </a:p>
        </p:txBody>
      </p:sp>
      <p:pic>
        <p:nvPicPr>
          <p:cNvPr id="31755" name="Picture 11" descr="D:\Roma Reference\Trireme\navis_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505200"/>
            <a:ext cx="4070498" cy="2740218"/>
          </a:xfrm>
          <a:prstGeom prst="rect">
            <a:avLst/>
          </a:prstGeom>
          <a:noFill/>
        </p:spPr>
      </p:pic>
      <p:pic>
        <p:nvPicPr>
          <p:cNvPr id="31756" name="Picture 12" descr="D:\Roma Reference\Necropoli\Tomba_97_Isc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0" y="3200400"/>
            <a:ext cx="1590675" cy="628220"/>
          </a:xfrm>
          <a:prstGeom prst="rect">
            <a:avLst/>
          </a:prstGeom>
          <a:noFill/>
        </p:spPr>
      </p:pic>
      <p:pic>
        <p:nvPicPr>
          <p:cNvPr id="31757" name="Picture 13" descr="D:\Roma Reference\Ostia\TRotondoP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95600" y="4267200"/>
            <a:ext cx="1329487" cy="2083298"/>
          </a:xfrm>
          <a:prstGeom prst="rect">
            <a:avLst/>
          </a:prstGeom>
          <a:noFill/>
        </p:spPr>
      </p:pic>
      <p:pic>
        <p:nvPicPr>
          <p:cNvPr id="31758" name="Picture 14" descr="D:\Roma Reference\Acroterio\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3429000"/>
            <a:ext cx="838200" cy="115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Roma Reference\Ostia\Thermopol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3283415" cy="3048000"/>
          </a:xfrm>
          <a:prstGeom prst="rect">
            <a:avLst/>
          </a:prstGeom>
          <a:noFill/>
        </p:spPr>
      </p:pic>
      <p:pic>
        <p:nvPicPr>
          <p:cNvPr id="32771" name="Picture 3" descr="D:\Roma Reference\Ostia\TRoton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362580"/>
            <a:ext cx="5280786" cy="3114420"/>
          </a:xfrm>
          <a:prstGeom prst="rect">
            <a:avLst/>
          </a:prstGeom>
          <a:noFill/>
        </p:spPr>
      </p:pic>
      <p:pic>
        <p:nvPicPr>
          <p:cNvPr id="32772" name="Picture 4" descr="D:\Roma Reference\Ostia\Fonta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657600"/>
            <a:ext cx="1905000" cy="2743769"/>
          </a:xfrm>
          <a:prstGeom prst="rect">
            <a:avLst/>
          </a:prstGeom>
          <a:noFill/>
        </p:spPr>
      </p:pic>
      <p:pic>
        <p:nvPicPr>
          <p:cNvPr id="32773" name="Picture 5" descr="D:\Roma Reference\Ostia\Maus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799" y="457200"/>
            <a:ext cx="1885819" cy="2667000"/>
          </a:xfrm>
          <a:prstGeom prst="rect">
            <a:avLst/>
          </a:prstGeom>
          <a:noFill/>
        </p:spPr>
      </p:pic>
      <p:pic>
        <p:nvPicPr>
          <p:cNvPr id="32774" name="Picture 6" descr="D:\Roma Reference\Ostia\MausPMBas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533400"/>
            <a:ext cx="3014212" cy="2519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533400"/>
            <a:ext cx="5029200" cy="335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301822"/>
            <a:ext cx="4760386" cy="3175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762000"/>
            <a:ext cx="3198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114800"/>
            <a:ext cx="3429000" cy="228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90600" y="381000"/>
            <a:ext cx="4000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 smtClean="0"/>
              <a:t>The </a:t>
            </a:r>
            <a:r>
              <a:rPr lang="fr-CH" sz="3200" dirty="0" err="1" smtClean="0"/>
              <a:t>Archeological</a:t>
            </a:r>
            <a:r>
              <a:rPr lang="fr-CH" sz="3200" dirty="0" smtClean="0"/>
              <a:t> </a:t>
            </a:r>
            <a:r>
              <a:rPr lang="fr-CH" sz="3200" dirty="0" err="1" smtClean="0"/>
              <a:t>Map</a:t>
            </a:r>
            <a:endParaRPr lang="fr-CH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8781169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CG Software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LightWave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Newtek</a:t>
            </a:r>
            <a:endParaRPr lang="fr-CH" dirty="0" smtClean="0"/>
          </a:p>
          <a:p>
            <a:r>
              <a:rPr lang="fr-CH" dirty="0" err="1" smtClean="0"/>
              <a:t>CityEngine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ESRI</a:t>
            </a:r>
          </a:p>
          <a:p>
            <a:r>
              <a:rPr lang="fr-CH" dirty="0" smtClean="0"/>
              <a:t>Poser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SmithMicro</a:t>
            </a:r>
            <a:endParaRPr lang="fr-CH" dirty="0" smtClean="0"/>
          </a:p>
          <a:p>
            <a:pPr algn="ctr">
              <a:buNone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14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153400" y="533400"/>
            <a:ext cx="2409570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bg1"/>
                </a:solidFill>
              </a:rPr>
              <a:t>Lightwave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from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Newtek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Lightwave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Its</a:t>
            </a:r>
            <a:r>
              <a:rPr lang="fr-CH" dirty="0" smtClean="0"/>
              <a:t> </a:t>
            </a:r>
            <a:r>
              <a:rPr lang="fr-CH" dirty="0" err="1" smtClean="0"/>
              <a:t>my</a:t>
            </a:r>
            <a:r>
              <a:rPr lang="fr-CH" dirty="0" smtClean="0"/>
              <a:t> central 3d and </a:t>
            </a:r>
            <a:r>
              <a:rPr lang="fr-CH" dirty="0" err="1" smtClean="0"/>
              <a:t>rendering</a:t>
            </a:r>
            <a:r>
              <a:rPr lang="fr-CH" dirty="0" smtClean="0"/>
              <a:t> software. I </a:t>
            </a:r>
            <a:r>
              <a:rPr lang="fr-CH" dirty="0" err="1" smtClean="0"/>
              <a:t>load</a:t>
            </a:r>
            <a:r>
              <a:rPr lang="fr-CH" dirty="0" smtClean="0"/>
              <a:t> </a:t>
            </a:r>
            <a:r>
              <a:rPr lang="fr-CH" dirty="0" err="1" smtClean="0"/>
              <a:t>into</a:t>
            </a:r>
            <a:r>
              <a:rPr lang="fr-CH" dirty="0" smtClean="0"/>
              <a:t> LW all </a:t>
            </a:r>
            <a:r>
              <a:rPr lang="fr-CH" dirty="0" err="1" smtClean="0"/>
              <a:t>objects</a:t>
            </a:r>
            <a:r>
              <a:rPr lang="fr-CH" dirty="0" smtClean="0"/>
              <a:t> </a:t>
            </a:r>
            <a:r>
              <a:rPr lang="fr-CH" dirty="0" err="1" smtClean="0"/>
              <a:t>created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the </a:t>
            </a:r>
            <a:r>
              <a:rPr lang="fr-CH" dirty="0" err="1" smtClean="0"/>
              <a:t>other</a:t>
            </a:r>
            <a:r>
              <a:rPr lang="fr-CH" dirty="0" smtClean="0"/>
              <a:t> </a:t>
            </a:r>
            <a:r>
              <a:rPr lang="fr-CH" dirty="0" err="1" smtClean="0"/>
              <a:t>two</a:t>
            </a:r>
            <a:r>
              <a:rPr lang="fr-CH" dirty="0" smtClean="0"/>
              <a:t> applications.</a:t>
            </a:r>
          </a:p>
          <a:p>
            <a:r>
              <a:rPr lang="fr-CH" dirty="0" err="1" smtClean="0"/>
              <a:t>Lightwave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devided</a:t>
            </a:r>
            <a:r>
              <a:rPr lang="fr-CH" dirty="0" smtClean="0"/>
              <a:t> </a:t>
            </a:r>
            <a:r>
              <a:rPr lang="fr-CH" dirty="0" err="1" smtClean="0"/>
              <a:t>into</a:t>
            </a:r>
            <a:r>
              <a:rPr lang="fr-CH" dirty="0" smtClean="0"/>
              <a:t> </a:t>
            </a:r>
            <a:r>
              <a:rPr lang="fr-CH" dirty="0" err="1" smtClean="0"/>
              <a:t>two</a:t>
            </a:r>
            <a:r>
              <a:rPr lang="fr-CH" dirty="0" smtClean="0"/>
              <a:t> </a:t>
            </a:r>
            <a:r>
              <a:rPr lang="fr-CH" dirty="0" err="1" smtClean="0"/>
              <a:t>independent</a:t>
            </a:r>
            <a:r>
              <a:rPr lang="fr-CH" dirty="0" smtClean="0"/>
              <a:t> applications: Modeler and </a:t>
            </a:r>
            <a:r>
              <a:rPr lang="fr-CH" dirty="0" err="1" smtClean="0"/>
              <a:t>Layout</a:t>
            </a:r>
            <a:endParaRPr lang="fr-CH" dirty="0" smtClean="0"/>
          </a:p>
          <a:p>
            <a:pPr lvl="1"/>
            <a:r>
              <a:rPr lang="fr-CH" dirty="0" smtClean="0"/>
              <a:t>Modeler: </a:t>
            </a:r>
            <a:r>
              <a:rPr lang="fr-CH" dirty="0" err="1" smtClean="0"/>
              <a:t>used</a:t>
            </a:r>
            <a:r>
              <a:rPr lang="fr-CH" dirty="0" smtClean="0"/>
              <a:t> to </a:t>
            </a:r>
            <a:r>
              <a:rPr lang="fr-CH" dirty="0" err="1" smtClean="0"/>
              <a:t>create</a:t>
            </a:r>
            <a:r>
              <a:rPr lang="fr-CH" dirty="0" smtClean="0"/>
              <a:t> </a:t>
            </a:r>
            <a:r>
              <a:rPr lang="fr-CH" dirty="0" err="1" smtClean="0"/>
              <a:t>meshes</a:t>
            </a:r>
            <a:r>
              <a:rPr lang="fr-CH" dirty="0" smtClean="0"/>
              <a:t> and to texture </a:t>
            </a:r>
            <a:r>
              <a:rPr lang="fr-CH" dirty="0" err="1" smtClean="0"/>
              <a:t>them</a:t>
            </a:r>
            <a:endParaRPr lang="fr-CH" dirty="0" smtClean="0"/>
          </a:p>
          <a:p>
            <a:pPr lvl="1"/>
            <a:r>
              <a:rPr lang="fr-CH" dirty="0" err="1" smtClean="0"/>
              <a:t>Layout</a:t>
            </a:r>
            <a:r>
              <a:rPr lang="fr-CH" dirty="0" smtClean="0"/>
              <a:t>: </a:t>
            </a:r>
            <a:r>
              <a:rPr lang="fr-CH" dirty="0" err="1" smtClean="0"/>
              <a:t>it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used</a:t>
            </a:r>
            <a:r>
              <a:rPr lang="fr-CH" dirty="0" smtClean="0"/>
              <a:t> to put the </a:t>
            </a:r>
            <a:r>
              <a:rPr lang="fr-CH" dirty="0" err="1" smtClean="0"/>
              <a:t>objects</a:t>
            </a:r>
            <a:r>
              <a:rPr lang="fr-CH" dirty="0" smtClean="0"/>
              <a:t> </a:t>
            </a:r>
            <a:r>
              <a:rPr lang="fr-CH" dirty="0" err="1" smtClean="0"/>
              <a:t>into</a:t>
            </a:r>
            <a:r>
              <a:rPr lang="fr-CH" dirty="0" smtClean="0"/>
              <a:t> a stage and to </a:t>
            </a:r>
            <a:r>
              <a:rPr lang="fr-CH" dirty="0" err="1" smtClean="0"/>
              <a:t>produce</a:t>
            </a:r>
            <a:r>
              <a:rPr lang="fr-CH" dirty="0" smtClean="0"/>
              <a:t> the </a:t>
            </a:r>
            <a:r>
              <a:rPr lang="fr-CH" dirty="0" err="1" smtClean="0"/>
              <a:t>renderings</a:t>
            </a:r>
            <a:r>
              <a:rPr lang="fr-CH" dirty="0" smtClean="0"/>
              <a:t>.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LightWave</a:t>
            </a:r>
            <a:endParaRPr lang="fr-C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3600"/>
            <a:ext cx="280795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057400"/>
            <a:ext cx="2895600" cy="208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avec flèche 10"/>
          <p:cNvCxnSpPr>
            <a:stCxn id="1026" idx="3"/>
            <a:endCxn id="27" idx="1"/>
          </p:cNvCxnSpPr>
          <p:nvPr/>
        </p:nvCxnSpPr>
        <p:spPr>
          <a:xfrm flipV="1">
            <a:off x="3265151" y="2667000"/>
            <a:ext cx="697249" cy="533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27" idx="3"/>
            <a:endCxn id="1027" idx="1"/>
          </p:cNvCxnSpPr>
          <p:nvPr/>
        </p:nvCxnSpPr>
        <p:spPr>
          <a:xfrm>
            <a:off x="4876800" y="2667000"/>
            <a:ext cx="685800" cy="43390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3962400" y="2362200"/>
            <a:ext cx="9144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600" dirty="0" smtClean="0"/>
              <a:t>HUB</a:t>
            </a:r>
            <a:endParaRPr lang="fr-CH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CG Concepts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dirty="0" err="1" smtClean="0"/>
              <a:t>Meshes</a:t>
            </a:r>
            <a:r>
              <a:rPr lang="fr-CH" dirty="0" smtClean="0"/>
              <a:t> (points, </a:t>
            </a:r>
            <a:r>
              <a:rPr lang="fr-CH" dirty="0" err="1" smtClean="0"/>
              <a:t>polygons</a:t>
            </a:r>
            <a:r>
              <a:rPr lang="fr-CH" dirty="0" smtClean="0"/>
              <a:t>, </a:t>
            </a:r>
            <a:r>
              <a:rPr lang="fr-CH" dirty="0" err="1" smtClean="0"/>
              <a:t>normals</a:t>
            </a:r>
            <a:r>
              <a:rPr lang="fr-CH" dirty="0" smtClean="0"/>
              <a:t>)</a:t>
            </a:r>
          </a:p>
          <a:p>
            <a:r>
              <a:rPr lang="fr-CH" dirty="0" smtClean="0"/>
              <a:t>Textures (images </a:t>
            </a:r>
            <a:r>
              <a:rPr lang="fr-CH" dirty="0" err="1" smtClean="0"/>
              <a:t>map</a:t>
            </a:r>
            <a:r>
              <a:rPr lang="fr-CH" dirty="0" smtClean="0"/>
              <a:t>, </a:t>
            </a:r>
            <a:r>
              <a:rPr lang="fr-CH" dirty="0" err="1" smtClean="0"/>
              <a:t>procedurals</a:t>
            </a:r>
            <a:r>
              <a:rPr lang="fr-CH" dirty="0" smtClean="0"/>
              <a:t>, gradient)</a:t>
            </a:r>
          </a:p>
          <a:p>
            <a:r>
              <a:rPr lang="fr-CH" dirty="0" smtClean="0"/>
              <a:t>Texture Projection (</a:t>
            </a:r>
            <a:r>
              <a:rPr lang="fr-CH" dirty="0" err="1" smtClean="0"/>
              <a:t>cubic</a:t>
            </a:r>
            <a:r>
              <a:rPr lang="fr-CH" dirty="0" smtClean="0"/>
              <a:t>, </a:t>
            </a:r>
            <a:r>
              <a:rPr lang="fr-CH" dirty="0" err="1" smtClean="0"/>
              <a:t>planar</a:t>
            </a:r>
            <a:r>
              <a:rPr lang="fr-CH" dirty="0" smtClean="0"/>
              <a:t>, UV)</a:t>
            </a:r>
          </a:p>
          <a:p>
            <a:r>
              <a:rPr lang="fr-CH" dirty="0" err="1" smtClean="0"/>
              <a:t>Mesh</a:t>
            </a:r>
            <a:r>
              <a:rPr lang="fr-CH" dirty="0" smtClean="0"/>
              <a:t> </a:t>
            </a:r>
            <a:r>
              <a:rPr lang="fr-CH" dirty="0" err="1" smtClean="0"/>
              <a:t>Modeling</a:t>
            </a:r>
            <a:r>
              <a:rPr lang="fr-CH" dirty="0" smtClean="0"/>
              <a:t> (</a:t>
            </a:r>
            <a:r>
              <a:rPr lang="fr-CH" dirty="0" err="1" smtClean="0"/>
              <a:t>boolean</a:t>
            </a:r>
            <a:r>
              <a:rPr lang="fr-CH" dirty="0" smtClean="0"/>
              <a:t>, </a:t>
            </a:r>
            <a:r>
              <a:rPr lang="fr-CH" dirty="0" err="1" smtClean="0"/>
              <a:t>splines</a:t>
            </a:r>
            <a:r>
              <a:rPr lang="fr-CH" dirty="0" smtClean="0"/>
              <a:t>, cages,..)</a:t>
            </a:r>
          </a:p>
          <a:p>
            <a:r>
              <a:rPr lang="fr-CH" dirty="0" err="1" smtClean="0"/>
              <a:t>Layers</a:t>
            </a:r>
            <a:endParaRPr lang="fr-CH" dirty="0" smtClean="0"/>
          </a:p>
          <a:p>
            <a:r>
              <a:rPr lang="fr-CH" dirty="0" smtClean="0"/>
              <a:t>Surfaces (</a:t>
            </a:r>
            <a:r>
              <a:rPr lang="fr-CH" dirty="0" err="1" smtClean="0"/>
              <a:t>Luminosity</a:t>
            </a:r>
            <a:r>
              <a:rPr lang="fr-CH" dirty="0" smtClean="0"/>
              <a:t>, Diffuse, </a:t>
            </a:r>
            <a:r>
              <a:rPr lang="fr-CH" dirty="0" err="1" smtClean="0"/>
              <a:t>Transparency</a:t>
            </a:r>
            <a:r>
              <a:rPr lang="fr-CH" dirty="0" smtClean="0"/>
              <a:t>,..)</a:t>
            </a:r>
          </a:p>
          <a:p>
            <a:r>
              <a:rPr lang="fr-CH" dirty="0" err="1" smtClean="0"/>
              <a:t>Shaders</a:t>
            </a:r>
            <a:r>
              <a:rPr lang="fr-CH" dirty="0" smtClean="0"/>
              <a:t> (</a:t>
            </a:r>
            <a:r>
              <a:rPr lang="fr-CH" dirty="0" err="1" smtClean="0"/>
              <a:t>Frenel</a:t>
            </a:r>
            <a:r>
              <a:rPr lang="fr-CH" dirty="0" smtClean="0"/>
              <a:t>, </a:t>
            </a:r>
            <a:r>
              <a:rPr lang="fr-CH" dirty="0" err="1" smtClean="0"/>
              <a:t>Thin</a:t>
            </a:r>
            <a:r>
              <a:rPr lang="fr-CH" dirty="0" smtClean="0"/>
              <a:t> Film, Noises,..)</a:t>
            </a:r>
          </a:p>
          <a:p>
            <a:r>
              <a:rPr lang="fr-CH" dirty="0" smtClean="0"/>
              <a:t>Lights (Area, Distant, </a:t>
            </a:r>
            <a:r>
              <a:rPr lang="fr-CH" dirty="0" err="1" smtClean="0"/>
              <a:t>Dome</a:t>
            </a:r>
            <a:r>
              <a:rPr lang="fr-CH" dirty="0" smtClean="0"/>
              <a:t>,..)</a:t>
            </a:r>
          </a:p>
          <a:p>
            <a:endParaRPr lang="fr-CH" dirty="0" smtClean="0"/>
          </a:p>
          <a:p>
            <a:endParaRPr lang="fr-CH" dirty="0" smtClean="0"/>
          </a:p>
          <a:p>
            <a:endParaRPr lang="fr-CH" dirty="0" smtClean="0"/>
          </a:p>
          <a:p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CG Concepts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Shadows</a:t>
            </a:r>
            <a:r>
              <a:rPr lang="fr-CH" dirty="0" smtClean="0"/>
              <a:t> (Ray Trace, </a:t>
            </a:r>
            <a:r>
              <a:rPr lang="fr-CH" dirty="0" err="1" smtClean="0"/>
              <a:t>Shadow</a:t>
            </a:r>
            <a:r>
              <a:rPr lang="fr-CH" dirty="0" smtClean="0"/>
              <a:t> </a:t>
            </a:r>
            <a:r>
              <a:rPr lang="fr-CH" dirty="0" err="1" smtClean="0"/>
              <a:t>map</a:t>
            </a:r>
            <a:r>
              <a:rPr lang="fr-CH" dirty="0" smtClean="0"/>
              <a:t>)</a:t>
            </a:r>
          </a:p>
          <a:p>
            <a:r>
              <a:rPr lang="fr-CH" dirty="0" err="1" smtClean="0"/>
              <a:t>Radiosity</a:t>
            </a:r>
            <a:r>
              <a:rPr lang="fr-CH" dirty="0" smtClean="0"/>
              <a:t> (Monte Carlo, </a:t>
            </a:r>
            <a:r>
              <a:rPr lang="fr-CH" dirty="0" err="1" smtClean="0"/>
              <a:t>Backdrop</a:t>
            </a:r>
            <a:r>
              <a:rPr lang="fr-CH" dirty="0" smtClean="0"/>
              <a:t>)</a:t>
            </a:r>
          </a:p>
          <a:p>
            <a:r>
              <a:rPr lang="fr-CH" dirty="0" smtClean="0"/>
              <a:t>Scripting (plugin, </a:t>
            </a:r>
            <a:r>
              <a:rPr lang="fr-CH" dirty="0" err="1" smtClean="0"/>
              <a:t>LWScript</a:t>
            </a:r>
            <a:r>
              <a:rPr lang="fr-CH" dirty="0" smtClean="0"/>
              <a:t>)</a:t>
            </a:r>
          </a:p>
          <a:p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CG Techniques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dirty="0" smtClean="0"/>
              <a:t>Sun Light </a:t>
            </a:r>
            <a:r>
              <a:rPr lang="fr-CH" dirty="0" err="1" smtClean="0"/>
              <a:t>Modeling</a:t>
            </a:r>
            <a:endParaRPr lang="fr-CH" dirty="0" smtClean="0"/>
          </a:p>
          <a:p>
            <a:r>
              <a:rPr lang="fr-CH" dirty="0" err="1" smtClean="0"/>
              <a:t>Dome</a:t>
            </a:r>
            <a:r>
              <a:rPr lang="fr-CH" dirty="0" smtClean="0"/>
              <a:t> light for diffuse light</a:t>
            </a:r>
          </a:p>
          <a:p>
            <a:r>
              <a:rPr lang="fr-CH" dirty="0" err="1" smtClean="0"/>
              <a:t>Radiosity</a:t>
            </a:r>
            <a:endParaRPr lang="fr-CH" dirty="0" smtClean="0"/>
          </a:p>
          <a:p>
            <a:r>
              <a:rPr lang="fr-CH" dirty="0" err="1" smtClean="0"/>
              <a:t>Seamless</a:t>
            </a:r>
            <a:r>
              <a:rPr lang="fr-CH" dirty="0" smtClean="0"/>
              <a:t> Textures (</a:t>
            </a:r>
            <a:r>
              <a:rPr lang="fr-CH" dirty="0" err="1" smtClean="0"/>
              <a:t>creation</a:t>
            </a:r>
            <a:r>
              <a:rPr lang="fr-CH" dirty="0" smtClean="0"/>
              <a:t> and </a:t>
            </a:r>
            <a:r>
              <a:rPr lang="fr-CH" dirty="0" err="1" smtClean="0"/>
              <a:t>editing</a:t>
            </a:r>
            <a:r>
              <a:rPr lang="fr-CH" dirty="0" smtClean="0"/>
              <a:t>)</a:t>
            </a:r>
          </a:p>
          <a:p>
            <a:r>
              <a:rPr lang="fr-CH" dirty="0" smtClean="0"/>
              <a:t>UV </a:t>
            </a:r>
            <a:r>
              <a:rPr lang="fr-CH" dirty="0" err="1" smtClean="0"/>
              <a:t>Mapping</a:t>
            </a:r>
            <a:endParaRPr lang="fr-CH" dirty="0" smtClean="0"/>
          </a:p>
          <a:p>
            <a:r>
              <a:rPr lang="fr-CH" dirty="0" err="1" smtClean="0"/>
              <a:t>Polygon</a:t>
            </a:r>
            <a:r>
              <a:rPr lang="fr-CH" dirty="0" smtClean="0"/>
              <a:t> </a:t>
            </a:r>
            <a:r>
              <a:rPr lang="fr-CH" dirty="0" err="1" smtClean="0"/>
              <a:t>Crunching</a:t>
            </a:r>
            <a:endParaRPr lang="fr-CH" dirty="0" smtClean="0"/>
          </a:p>
          <a:p>
            <a:r>
              <a:rPr lang="fr-CH" dirty="0" smtClean="0"/>
              <a:t>Export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CityEngine</a:t>
            </a:r>
            <a:endParaRPr lang="fr-CH" dirty="0" smtClean="0"/>
          </a:p>
          <a:p>
            <a:r>
              <a:rPr lang="fr-CH" dirty="0" smtClean="0"/>
              <a:t>Export </a:t>
            </a:r>
            <a:r>
              <a:rPr lang="fr-CH" dirty="0" err="1" smtClean="0"/>
              <a:t>from</a:t>
            </a:r>
            <a:r>
              <a:rPr lang="fr-CH" dirty="0" smtClean="0"/>
              <a:t> Poser (Plugin)</a:t>
            </a:r>
          </a:p>
          <a:p>
            <a:r>
              <a:rPr lang="fr-CH" dirty="0" err="1" smtClean="0"/>
              <a:t>Backdrop</a:t>
            </a:r>
            <a:r>
              <a:rPr lang="fr-CH" dirty="0" smtClean="0"/>
              <a:t> </a:t>
            </a:r>
            <a:r>
              <a:rPr lang="fr-CH" dirty="0" err="1" smtClean="0"/>
              <a:t>alignments</a:t>
            </a:r>
            <a:endParaRPr lang="fr-CH" dirty="0" smtClean="0"/>
          </a:p>
          <a:p>
            <a:r>
              <a:rPr lang="fr-CH" dirty="0" err="1" smtClean="0"/>
              <a:t>Clouds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Procedural</a:t>
            </a:r>
            <a:r>
              <a:rPr lang="fr-CH" dirty="0" smtClean="0"/>
              <a:t> Textures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ata\Documents\Colonia-Ostiensis Wordpress\TMP\Foru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Data\Documents\Colonia-Ostiensis Wordpress\TMP\Forum2Gui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Buildings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Generic</a:t>
            </a:r>
            <a:r>
              <a:rPr lang="fr-CH" dirty="0" smtClean="0"/>
              <a:t> buildings (</a:t>
            </a:r>
            <a:r>
              <a:rPr lang="fr-CH" dirty="0" err="1" smtClean="0"/>
              <a:t>houses</a:t>
            </a:r>
            <a:r>
              <a:rPr lang="fr-CH" dirty="0" smtClean="0"/>
              <a:t>, </a:t>
            </a:r>
            <a:r>
              <a:rPr lang="fr-CH" dirty="0" err="1" smtClean="0"/>
              <a:t>horreas</a:t>
            </a:r>
            <a:r>
              <a:rPr lang="fr-CH" dirty="0" smtClean="0"/>
              <a:t>, </a:t>
            </a:r>
            <a:r>
              <a:rPr lang="fr-CH" dirty="0" err="1" smtClean="0"/>
              <a:t>domus</a:t>
            </a:r>
            <a:r>
              <a:rPr lang="fr-CH" dirty="0" smtClean="0"/>
              <a:t>)</a:t>
            </a:r>
          </a:p>
          <a:p>
            <a:r>
              <a:rPr lang="fr-CH" dirty="0" smtClean="0"/>
              <a:t>Unique monuments (Porta </a:t>
            </a:r>
            <a:r>
              <a:rPr lang="fr-CH" dirty="0" err="1" smtClean="0"/>
              <a:t>Romana</a:t>
            </a:r>
            <a:r>
              <a:rPr lang="fr-CH" dirty="0" smtClean="0"/>
              <a:t>, </a:t>
            </a:r>
            <a:r>
              <a:rPr lang="fr-CH" dirty="0" err="1" smtClean="0"/>
              <a:t>Theather</a:t>
            </a:r>
            <a:r>
              <a:rPr lang="fr-CH" dirty="0" smtClean="0"/>
              <a:t>, </a:t>
            </a:r>
            <a:r>
              <a:rPr lang="fr-CH" dirty="0" err="1" smtClean="0"/>
              <a:t>Capitolium</a:t>
            </a:r>
            <a:r>
              <a:rPr lang="fr-CH" dirty="0" smtClean="0"/>
              <a:t>, </a:t>
            </a:r>
            <a:r>
              <a:rPr lang="fr-CH" dirty="0" err="1" smtClean="0"/>
              <a:t>Basilica</a:t>
            </a:r>
            <a:r>
              <a:rPr lang="fr-CH" dirty="0" smtClean="0"/>
              <a:t>, </a:t>
            </a:r>
            <a:r>
              <a:rPr lang="fr-CH" dirty="0" err="1" smtClean="0"/>
              <a:t>Thermae</a:t>
            </a:r>
            <a:r>
              <a:rPr lang="fr-CH" dirty="0" smtClean="0"/>
              <a:t> of the Forum, ..)</a:t>
            </a:r>
          </a:p>
          <a:p>
            <a:endParaRPr lang="fr-CH" dirty="0" smtClean="0"/>
          </a:p>
          <a:p>
            <a:pPr>
              <a:buNone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How to model a </a:t>
            </a:r>
            <a:r>
              <a:rPr lang="fr-CH" dirty="0" err="1" smtClean="0"/>
              <a:t>typical</a:t>
            </a:r>
            <a:r>
              <a:rPr lang="fr-CH" dirty="0" smtClean="0"/>
              <a:t> building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To model a building of </a:t>
            </a:r>
            <a:r>
              <a:rPr lang="fr-CH" dirty="0" err="1" smtClean="0"/>
              <a:t>any</a:t>
            </a:r>
            <a:r>
              <a:rPr lang="fr-CH" dirty="0" smtClean="0"/>
              <a:t> type </a:t>
            </a:r>
            <a:r>
              <a:rPr lang="fr-CH" dirty="0" err="1" smtClean="0"/>
              <a:t>can</a:t>
            </a:r>
            <a:r>
              <a:rPr lang="fr-CH" dirty="0" smtClean="0"/>
              <a:t>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resumed</a:t>
            </a:r>
            <a:r>
              <a:rPr lang="fr-CH" dirty="0" smtClean="0"/>
              <a:t> in a </a:t>
            </a:r>
            <a:r>
              <a:rPr lang="fr-CH" dirty="0" err="1" smtClean="0"/>
              <a:t>sequence</a:t>
            </a:r>
            <a:r>
              <a:rPr lang="fr-CH" dirty="0" smtClean="0"/>
              <a:t> of actions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defined</a:t>
            </a:r>
            <a:r>
              <a:rPr lang="fr-CH" dirty="0" smtClean="0"/>
              <a:t> </a:t>
            </a:r>
            <a:r>
              <a:rPr lang="fr-CH" dirty="0" err="1" smtClean="0"/>
              <a:t>effect</a:t>
            </a:r>
            <a:r>
              <a:rPr lang="fr-CH" dirty="0" smtClean="0"/>
              <a:t>.</a:t>
            </a:r>
          </a:p>
          <a:p>
            <a:pPr>
              <a:buNone/>
            </a:pPr>
            <a:endParaRPr lang="fr-CH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7670800" cy="623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657600" y="5486400"/>
            <a:ext cx="153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bg1"/>
                </a:solidFill>
              </a:rPr>
              <a:t>Draw</a:t>
            </a:r>
            <a:r>
              <a:rPr lang="fr-CH" dirty="0" smtClean="0">
                <a:solidFill>
                  <a:schemeClr val="bg1"/>
                </a:solidFill>
              </a:rPr>
              <a:t> the Base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543800" cy="618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657600" y="5486400"/>
            <a:ext cx="209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>
                <a:solidFill>
                  <a:schemeClr val="bg1"/>
                </a:solidFill>
              </a:rPr>
              <a:t>Extrude the Building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104" y="381000"/>
            <a:ext cx="7460696" cy="6003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038600" y="5486400"/>
            <a:ext cx="1366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bg1"/>
                </a:solidFill>
              </a:rPr>
              <a:t>Draw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Details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580313" cy="60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505200" y="5486400"/>
            <a:ext cx="230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bg1"/>
                </a:solidFill>
              </a:rPr>
              <a:t>Perform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Solid</a:t>
            </a:r>
            <a:r>
              <a:rPr lang="fr-CH" dirty="0" smtClean="0">
                <a:solidFill>
                  <a:schemeClr val="bg1"/>
                </a:solidFill>
              </a:rPr>
              <a:t> </a:t>
            </a:r>
            <a:r>
              <a:rPr lang="fr-CH" dirty="0" err="1" smtClean="0">
                <a:solidFill>
                  <a:schemeClr val="bg1"/>
                </a:solidFill>
              </a:rPr>
              <a:t>Boolean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639" y="381000"/>
            <a:ext cx="7587561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505200" y="5486400"/>
            <a:ext cx="151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bg1"/>
                </a:solidFill>
              </a:rPr>
              <a:t>Build</a:t>
            </a:r>
            <a:r>
              <a:rPr lang="fr-CH" dirty="0" smtClean="0">
                <a:solidFill>
                  <a:schemeClr val="bg1"/>
                </a:solidFill>
              </a:rPr>
              <a:t> the Roof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04800"/>
            <a:ext cx="7596904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505200" y="5486400"/>
            <a:ext cx="19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>
                <a:solidFill>
                  <a:schemeClr val="bg1"/>
                </a:solidFill>
              </a:rPr>
              <a:t>Texture and </a:t>
            </a:r>
            <a:r>
              <a:rPr lang="fr-CH" dirty="0" err="1" smtClean="0">
                <a:solidFill>
                  <a:schemeClr val="bg1"/>
                </a:solidFill>
              </a:rPr>
              <a:t>Colors</a:t>
            </a:r>
            <a:endParaRPr lang="fr-C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Algorithm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Build</a:t>
            </a:r>
            <a:r>
              <a:rPr lang="fr-CH" dirty="0" smtClean="0"/>
              <a:t> the Base</a:t>
            </a:r>
          </a:p>
          <a:p>
            <a:r>
              <a:rPr lang="fr-CH" dirty="0" smtClean="0"/>
              <a:t>Extrude</a:t>
            </a:r>
          </a:p>
          <a:p>
            <a:r>
              <a:rPr lang="fr-CH" dirty="0" err="1" smtClean="0"/>
              <a:t>Add</a:t>
            </a:r>
            <a:r>
              <a:rPr lang="fr-CH" dirty="0" smtClean="0"/>
              <a:t> </a:t>
            </a:r>
            <a:r>
              <a:rPr lang="fr-CH" dirty="0" err="1" smtClean="0"/>
              <a:t>Details</a:t>
            </a:r>
            <a:endParaRPr lang="fr-CH" dirty="0" smtClean="0"/>
          </a:p>
          <a:p>
            <a:r>
              <a:rPr lang="fr-CH" dirty="0" err="1" smtClean="0"/>
              <a:t>Build</a:t>
            </a:r>
            <a:r>
              <a:rPr lang="fr-CH" dirty="0" smtClean="0"/>
              <a:t> Roof</a:t>
            </a:r>
          </a:p>
          <a:p>
            <a:r>
              <a:rPr lang="fr-CH" dirty="0" err="1" smtClean="0"/>
              <a:t>Define</a:t>
            </a:r>
            <a:r>
              <a:rPr lang="fr-CH" dirty="0" smtClean="0"/>
              <a:t> Texture and </a:t>
            </a:r>
            <a:r>
              <a:rPr lang="fr-CH" dirty="0" err="1" smtClean="0"/>
              <a:t>Colors</a:t>
            </a:r>
            <a:endParaRPr lang="fr-CH" dirty="0" smtClean="0"/>
          </a:p>
          <a:p>
            <a:r>
              <a:rPr lang="fr-CH" dirty="0" smtClean="0"/>
              <a:t>Save 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Mesh</a:t>
            </a:r>
            <a:r>
              <a:rPr lang="fr-CH" dirty="0" smtClean="0"/>
              <a:t> </a:t>
            </a:r>
            <a:r>
              <a:rPr lang="fr-CH" dirty="0" err="1" smtClean="0"/>
              <a:t>Approach</a:t>
            </a:r>
            <a:r>
              <a:rPr lang="fr-CH" dirty="0" smtClean="0"/>
              <a:t> </a:t>
            </a:r>
            <a:endParaRPr lang="fr-CH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492664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Drawbacks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Time </a:t>
            </a:r>
            <a:r>
              <a:rPr lang="fr-CH" dirty="0" err="1" smtClean="0"/>
              <a:t>consuming</a:t>
            </a:r>
            <a:endParaRPr lang="fr-CH" dirty="0" smtClean="0"/>
          </a:p>
          <a:p>
            <a:r>
              <a:rPr lang="fr-CH" dirty="0" err="1" smtClean="0"/>
              <a:t>Repetitive</a:t>
            </a:r>
            <a:endParaRPr lang="fr-CH" dirty="0" smtClean="0"/>
          </a:p>
          <a:p>
            <a:r>
              <a:rPr lang="fr-CH" dirty="0" err="1" smtClean="0"/>
              <a:t>Low</a:t>
            </a:r>
            <a:r>
              <a:rPr lang="fr-CH" dirty="0" smtClean="0"/>
              <a:t> variance (all buildings look the </a:t>
            </a:r>
            <a:r>
              <a:rPr lang="fr-CH" dirty="0" err="1" smtClean="0"/>
              <a:t>same</a:t>
            </a:r>
            <a:r>
              <a:rPr lang="fr-CH" dirty="0" smtClean="0"/>
              <a:t>)</a:t>
            </a:r>
          </a:p>
          <a:p>
            <a:r>
              <a:rPr lang="fr-CH" dirty="0" err="1" smtClean="0"/>
              <a:t>Low</a:t>
            </a:r>
            <a:r>
              <a:rPr lang="fr-CH" dirty="0" smtClean="0"/>
              <a:t> </a:t>
            </a:r>
            <a:r>
              <a:rPr lang="fr-CH" dirty="0" err="1" smtClean="0"/>
              <a:t>flexibility</a:t>
            </a:r>
            <a:r>
              <a:rPr lang="fr-CH" dirty="0" smtClean="0"/>
              <a:t> (if </a:t>
            </a:r>
            <a:r>
              <a:rPr lang="fr-CH" dirty="0" err="1" smtClean="0"/>
              <a:t>error</a:t>
            </a:r>
            <a:r>
              <a:rPr lang="fr-CH" dirty="0" smtClean="0"/>
              <a:t>, the </a:t>
            </a:r>
            <a:r>
              <a:rPr lang="fr-CH" dirty="0" err="1" smtClean="0"/>
              <a:t>whole</a:t>
            </a:r>
            <a:r>
              <a:rPr lang="fr-CH" dirty="0" smtClean="0"/>
              <a:t> building must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rebuilt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scratch)</a:t>
            </a:r>
          </a:p>
          <a:p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Procedural</a:t>
            </a:r>
            <a:r>
              <a:rPr lang="fr-CH" dirty="0" smtClean="0"/>
              <a:t> </a:t>
            </a:r>
            <a:r>
              <a:rPr lang="fr-CH" dirty="0" err="1" smtClean="0"/>
              <a:t>Approach</a:t>
            </a:r>
            <a:endParaRPr lang="fr-CH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8353425" cy="482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Algorithm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Square</a:t>
            </a:r>
          </a:p>
          <a:p>
            <a:r>
              <a:rPr lang="fr-CH" dirty="0" smtClean="0"/>
              <a:t>Extrude 10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build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wall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with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height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10 m</a:t>
            </a:r>
          </a:p>
          <a:p>
            <a:r>
              <a:rPr lang="fr-CH" dirty="0" smtClean="0"/>
              <a:t>Split (y, 3)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the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floor</a:t>
            </a:r>
            <a:endParaRPr lang="fr-CH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fr-CH" dirty="0" smtClean="0"/>
              <a:t>Insert(‘’Window.obj’’ )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the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windows</a:t>
            </a:r>
            <a:endParaRPr lang="fr-CH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fr-CH" dirty="0" smtClean="0"/>
              <a:t>Insert(‘Door.obj’’ )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//Insert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Doors</a:t>
            </a:r>
            <a:endParaRPr lang="fr-CH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fr-CH" dirty="0" err="1" smtClean="0"/>
              <a:t>InsertRoof</a:t>
            </a:r>
            <a:r>
              <a:rPr lang="fr-CH" dirty="0" smtClean="0"/>
              <a:t>(‘’gable’’)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Roof</a:t>
            </a:r>
          </a:p>
          <a:p>
            <a:r>
              <a:rPr lang="fr-CH" dirty="0" err="1" smtClean="0"/>
              <a:t>PaintWall</a:t>
            </a:r>
            <a:r>
              <a:rPr lang="fr-CH" dirty="0" smtClean="0"/>
              <a:t>(‘’Wall 1’’) 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//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Color</a:t>
            </a:r>
            <a:r>
              <a:rPr lang="fr-CH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the </a:t>
            </a:r>
            <a:r>
              <a:rPr lang="fr-CH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wall</a:t>
            </a:r>
            <a:endParaRPr lang="fr-CH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4800" y="1524000"/>
            <a:ext cx="4419600" cy="4114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Grammar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4114800" cy="3505200"/>
          </a:xfrm>
        </p:spPr>
        <p:txBody>
          <a:bodyPr>
            <a:normAutofit/>
          </a:bodyPr>
          <a:lstStyle/>
          <a:p>
            <a:r>
              <a:rPr lang="fr-CH" sz="2800" dirty="0" smtClean="0"/>
              <a:t>Square</a:t>
            </a:r>
          </a:p>
          <a:p>
            <a:r>
              <a:rPr lang="fr-CH" sz="2800" dirty="0" smtClean="0"/>
              <a:t>Extrude A</a:t>
            </a:r>
          </a:p>
          <a:p>
            <a:r>
              <a:rPr lang="fr-CH" sz="2800" dirty="0" smtClean="0"/>
              <a:t>Split (y, B)</a:t>
            </a:r>
          </a:p>
          <a:p>
            <a:r>
              <a:rPr lang="fr-CH" sz="2800" dirty="0" smtClean="0"/>
              <a:t>Insert(OBJECT )</a:t>
            </a:r>
          </a:p>
          <a:p>
            <a:r>
              <a:rPr lang="fr-CH" sz="2800" dirty="0" err="1" smtClean="0"/>
              <a:t>InsertRoof</a:t>
            </a:r>
            <a:r>
              <a:rPr lang="fr-CH" sz="2800" dirty="0" smtClean="0"/>
              <a:t>(ROOFTYPE)</a:t>
            </a:r>
          </a:p>
          <a:p>
            <a:r>
              <a:rPr lang="fr-CH" sz="2800" dirty="0" err="1" smtClean="0"/>
              <a:t>PaintWall</a:t>
            </a:r>
            <a:r>
              <a:rPr lang="fr-CH" sz="2800" dirty="0" smtClean="0"/>
              <a:t>(TEXTURE)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3886200"/>
            <a:ext cx="2971800" cy="1905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Building </a:t>
            </a:r>
            <a:r>
              <a:rPr lang="fr-CH" dirty="0" err="1" smtClean="0"/>
              <a:t>Two</a:t>
            </a:r>
            <a:endParaRPr lang="fr-CH" dirty="0" smtClean="0"/>
          </a:p>
          <a:p>
            <a:r>
              <a:rPr lang="fr-CH" dirty="0" smtClean="0"/>
              <a:t>A: 10</a:t>
            </a:r>
          </a:p>
          <a:p>
            <a:r>
              <a:rPr lang="fr-CH" dirty="0" smtClean="0"/>
              <a:t>B:3</a:t>
            </a:r>
          </a:p>
          <a:p>
            <a:r>
              <a:rPr lang="fr-CH" dirty="0" smtClean="0"/>
              <a:t>OBJECT: Door1.obj</a:t>
            </a:r>
          </a:p>
          <a:p>
            <a:r>
              <a:rPr lang="fr-CH" dirty="0" smtClean="0"/>
              <a:t>ROOFTYPE: Gable</a:t>
            </a:r>
          </a:p>
          <a:p>
            <a:r>
              <a:rPr lang="fr-CH" dirty="0" smtClean="0"/>
              <a:t>TEXTURE: Wall1 </a:t>
            </a:r>
            <a:endParaRPr lang="fr-CH" dirty="0"/>
          </a:p>
        </p:txBody>
      </p:sp>
      <p:sp>
        <p:nvSpPr>
          <p:cNvPr id="5" name="Rectangle 4"/>
          <p:cNvSpPr/>
          <p:nvPr/>
        </p:nvSpPr>
        <p:spPr>
          <a:xfrm>
            <a:off x="5334000" y="1524000"/>
            <a:ext cx="2971800" cy="1828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Building One</a:t>
            </a:r>
          </a:p>
          <a:p>
            <a:r>
              <a:rPr lang="fr-CH" dirty="0" smtClean="0"/>
              <a:t>A: 13</a:t>
            </a:r>
          </a:p>
          <a:p>
            <a:r>
              <a:rPr lang="fr-CH" dirty="0" smtClean="0"/>
              <a:t>B:4</a:t>
            </a:r>
          </a:p>
          <a:p>
            <a:r>
              <a:rPr lang="fr-CH" dirty="0" smtClean="0"/>
              <a:t>OBJECT: Door2.obj</a:t>
            </a:r>
          </a:p>
          <a:p>
            <a:r>
              <a:rPr lang="fr-CH" dirty="0" smtClean="0"/>
              <a:t>ROOFTYPE: Hip</a:t>
            </a:r>
          </a:p>
          <a:p>
            <a:r>
              <a:rPr lang="fr-CH" dirty="0" smtClean="0"/>
              <a:t>TEXTURE: Wall2 </a:t>
            </a:r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4724400" y="2438400"/>
            <a:ext cx="609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4" idx="1"/>
          </p:cNvCxnSpPr>
          <p:nvPr/>
        </p:nvCxnSpPr>
        <p:spPr>
          <a:xfrm>
            <a:off x="4724400" y="3352800"/>
            <a:ext cx="609600" cy="148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800" dirty="0" err="1" smtClean="0"/>
              <a:t>Models</a:t>
            </a:r>
            <a:r>
              <a:rPr lang="fr-CH" sz="2800" dirty="0" smtClean="0"/>
              <a:t> </a:t>
            </a:r>
            <a:r>
              <a:rPr lang="fr-CH" sz="2800" dirty="0" err="1" smtClean="0"/>
              <a:t>loaded</a:t>
            </a:r>
            <a:r>
              <a:rPr lang="fr-CH" sz="2800" dirty="0" smtClean="0"/>
              <a:t> on </a:t>
            </a:r>
            <a:r>
              <a:rPr lang="fr-CH" sz="2800" dirty="0" err="1" smtClean="0"/>
              <a:t>CityEngine</a:t>
            </a:r>
            <a:endParaRPr lang="fr-CH" sz="2800" dirty="0"/>
          </a:p>
        </p:txBody>
      </p:sp>
      <p:pic>
        <p:nvPicPr>
          <p:cNvPr id="1026" name="Picture 2" descr="D:\Data\Documents\Colonia-Ostiensis Wordpress\Cityengin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11306"/>
            <a:ext cx="7086600" cy="426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Cityengine</a:t>
            </a:r>
            <a:r>
              <a:rPr lang="fr-CH" dirty="0" smtClean="0"/>
              <a:t> </a:t>
            </a:r>
            <a:r>
              <a:rPr lang="fr-CH" dirty="0" err="1" smtClean="0"/>
              <a:t>Workflow</a:t>
            </a:r>
            <a:endParaRPr lang="fr-C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250868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676400"/>
            <a:ext cx="1741150" cy="132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à coins arrondis 5"/>
          <p:cNvSpPr/>
          <p:nvPr/>
        </p:nvSpPr>
        <p:spPr>
          <a:xfrm>
            <a:off x="4191000" y="2286000"/>
            <a:ext cx="12954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Export</a:t>
            </a:r>
          </a:p>
          <a:p>
            <a:pPr algn="ctr"/>
            <a:r>
              <a:rPr lang="fr-CH" dirty="0" err="1" smtClean="0"/>
              <a:t>Wavefront</a:t>
            </a:r>
            <a:endParaRPr lang="fr-CH" dirty="0" smtClean="0"/>
          </a:p>
          <a:p>
            <a:pPr algn="ctr"/>
            <a:r>
              <a:rPr lang="fr-CH" dirty="0" smtClean="0"/>
              <a:t>OBJ, MTL</a:t>
            </a:r>
            <a:endParaRPr lang="fr-CH" dirty="0"/>
          </a:p>
        </p:txBody>
      </p:sp>
      <p:cxnSp>
        <p:nvCxnSpPr>
          <p:cNvPr id="19" name="Connecteur en angle 18"/>
          <p:cNvCxnSpPr>
            <a:stCxn id="4" idx="3"/>
            <a:endCxn id="6" idx="1"/>
          </p:cNvCxnSpPr>
          <p:nvPr/>
        </p:nvCxnSpPr>
        <p:spPr>
          <a:xfrm>
            <a:off x="3270688" y="2247900"/>
            <a:ext cx="920312" cy="533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>
            <a:stCxn id="6" idx="3"/>
            <a:endCxn id="5" idx="1"/>
          </p:cNvCxnSpPr>
          <p:nvPr/>
        </p:nvCxnSpPr>
        <p:spPr>
          <a:xfrm flipV="1">
            <a:off x="5486400" y="2337900"/>
            <a:ext cx="1066800" cy="443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fr-CH" dirty="0" err="1" smtClean="0"/>
              <a:t>Actors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ata\Documents\Colonia-Ostiensis Wordpress\TMP\Foru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49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Data\Documents\Colonia-Ostiensis Wordpress\TMP\Forum2Gui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28800" y="3276600"/>
            <a:ext cx="3657600" cy="23622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897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Poser</a:t>
            </a:r>
            <a:endParaRPr lang="fr-C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51532"/>
            <a:ext cx="7008812" cy="499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PoserFusion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It </a:t>
            </a:r>
            <a:r>
              <a:rPr lang="fr-CH" dirty="0" err="1" smtClean="0"/>
              <a:t>is</a:t>
            </a:r>
            <a:r>
              <a:rPr lang="fr-CH" dirty="0" smtClean="0"/>
              <a:t> possible to </a:t>
            </a:r>
            <a:r>
              <a:rPr lang="fr-CH" dirty="0" err="1" smtClean="0"/>
              <a:t>create</a:t>
            </a:r>
            <a:r>
              <a:rPr lang="fr-CH" dirty="0" smtClean="0"/>
              <a:t> a </a:t>
            </a:r>
            <a:r>
              <a:rPr lang="fr-CH" dirty="0" err="1" smtClean="0"/>
              <a:t>mesh</a:t>
            </a:r>
            <a:r>
              <a:rPr lang="fr-CH" dirty="0" smtClean="0"/>
              <a:t> in Poser and to export </a:t>
            </a:r>
            <a:r>
              <a:rPr lang="fr-CH" dirty="0" err="1" smtClean="0"/>
              <a:t>natively</a:t>
            </a:r>
            <a:r>
              <a:rPr lang="fr-CH" dirty="0" smtClean="0"/>
              <a:t> in </a:t>
            </a:r>
            <a:r>
              <a:rPr lang="fr-CH" dirty="0" err="1" smtClean="0"/>
              <a:t>Lightwave</a:t>
            </a:r>
            <a:r>
              <a:rPr lang="fr-CH" dirty="0" smtClean="0"/>
              <a:t> (animation </a:t>
            </a:r>
            <a:r>
              <a:rPr lang="fr-CH" dirty="0" err="1" smtClean="0"/>
              <a:t>included</a:t>
            </a:r>
            <a:r>
              <a:rPr lang="fr-CH" dirty="0" smtClean="0"/>
              <a:t>)</a:t>
            </a:r>
          </a:p>
          <a:p>
            <a:r>
              <a:rPr lang="fr-CH" dirty="0" err="1" smtClean="0"/>
              <a:t>Lightwave</a:t>
            </a:r>
            <a:r>
              <a:rPr lang="fr-CH" dirty="0" smtClean="0"/>
              <a:t> </a:t>
            </a:r>
            <a:r>
              <a:rPr lang="fr-CH" dirty="0" err="1" smtClean="0"/>
              <a:t>can</a:t>
            </a:r>
            <a:r>
              <a:rPr lang="fr-CH" dirty="0" smtClean="0"/>
              <a:t> </a:t>
            </a:r>
            <a:r>
              <a:rPr lang="fr-CH" dirty="0" err="1" smtClean="0"/>
              <a:t>now</a:t>
            </a:r>
            <a:r>
              <a:rPr lang="fr-CH" dirty="0" smtClean="0"/>
              <a:t> open file in PZ3 format.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Some</a:t>
            </a:r>
            <a:r>
              <a:rPr lang="fr-CH" dirty="0" smtClean="0"/>
              <a:t> Personnages</a:t>
            </a:r>
            <a:endParaRPr lang="fr-CH" dirty="0"/>
          </a:p>
        </p:txBody>
      </p:sp>
      <p:pic>
        <p:nvPicPr>
          <p:cNvPr id="2050" name="Picture 2" descr="D:\Data\Documents\Colonia-Ostiensis Wordpress\TheCast\Females\Calliop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78" y="1295400"/>
            <a:ext cx="14287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ata\Documents\Colonia-Ostiensis Wordpress\TheCast\Females\Clel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670050"/>
            <a:ext cx="14287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ata\Documents\Colonia-Ostiensis Wordpress\TheCast\Females\Dia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051050"/>
            <a:ext cx="14287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ata\Documents\Colonia-Ostiensis Wordpress\TheCast\Females\Enni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14287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Data\Documents\Colonia-Ostiensis Wordpress\TheCast\Females\Octav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14600"/>
            <a:ext cx="14287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22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Some</a:t>
            </a:r>
            <a:r>
              <a:rPr lang="fr-CH" dirty="0" smtClean="0"/>
              <a:t> Personnages</a:t>
            </a:r>
            <a:endParaRPr lang="fr-CH" dirty="0"/>
          </a:p>
        </p:txBody>
      </p:sp>
      <p:pic>
        <p:nvPicPr>
          <p:cNvPr id="14" name="Picture 3" descr="D:\Data\Documents\Colonia-Ostiensis Wordpress\TheCast\Males\Apule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78" y="1295400"/>
            <a:ext cx="1428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Data\Documents\Colonia-Ostiensis Wordpress\TheCast\Males\Brut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1428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Data\Documents\Colonia-Ostiensis Wordpress\TheCast\Males\Semproni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428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D:\Data\Documents\Colonia-Ostiensis Wordpress\TheCast\Males\Mari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22250"/>
            <a:ext cx="1428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Data\Documents\Colonia-Ostiensis Wordpress\TheCast\Males\Claudiu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22691"/>
            <a:ext cx="1428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20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Complete </a:t>
            </a:r>
            <a:r>
              <a:rPr lang="fr-CH" dirty="0" err="1" smtClean="0"/>
              <a:t>Workflow</a:t>
            </a:r>
            <a:endParaRPr lang="fr-C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600200"/>
            <a:ext cx="160454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1676400" cy="120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à coins arrondis 26"/>
          <p:cNvSpPr/>
          <p:nvPr/>
        </p:nvSpPr>
        <p:spPr>
          <a:xfrm>
            <a:off x="3962400" y="1905000"/>
            <a:ext cx="9144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600" dirty="0" smtClean="0"/>
              <a:t>HUB</a:t>
            </a:r>
            <a:endParaRPr lang="fr-CH" sz="1600" dirty="0"/>
          </a:p>
        </p:txBody>
      </p:sp>
      <p:cxnSp>
        <p:nvCxnSpPr>
          <p:cNvPr id="30" name="Connecteur droit avec flèche 29"/>
          <p:cNvCxnSpPr>
            <a:stCxn id="1027" idx="3"/>
            <a:endCxn id="27" idx="1"/>
          </p:cNvCxnSpPr>
          <p:nvPr/>
        </p:nvCxnSpPr>
        <p:spPr>
          <a:xfrm>
            <a:off x="2590800" y="2204337"/>
            <a:ext cx="1371600" cy="54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stCxn id="27" idx="3"/>
            <a:endCxn id="1026" idx="1"/>
          </p:cNvCxnSpPr>
          <p:nvPr/>
        </p:nvCxnSpPr>
        <p:spPr>
          <a:xfrm>
            <a:off x="4876800" y="2209800"/>
            <a:ext cx="1447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24400"/>
            <a:ext cx="250868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à coins arrondis 38"/>
          <p:cNvSpPr/>
          <p:nvPr/>
        </p:nvSpPr>
        <p:spPr>
          <a:xfrm>
            <a:off x="6477000" y="3124200"/>
            <a:ext cx="12954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Export</a:t>
            </a:r>
          </a:p>
          <a:p>
            <a:pPr algn="ctr"/>
            <a:r>
              <a:rPr lang="fr-CH" dirty="0" err="1" smtClean="0"/>
              <a:t>Wavefront</a:t>
            </a:r>
            <a:endParaRPr lang="fr-CH" dirty="0" smtClean="0"/>
          </a:p>
          <a:p>
            <a:pPr algn="ctr"/>
            <a:r>
              <a:rPr lang="fr-CH" dirty="0" smtClean="0"/>
              <a:t>OBJ, MTL</a:t>
            </a:r>
            <a:endParaRPr lang="fr-CH" dirty="0"/>
          </a:p>
        </p:txBody>
      </p:sp>
      <p:cxnSp>
        <p:nvCxnSpPr>
          <p:cNvPr id="53" name="Connecteur droit avec flèche 52"/>
          <p:cNvCxnSpPr>
            <a:stCxn id="39" idx="0"/>
            <a:endCxn id="1026" idx="2"/>
          </p:cNvCxnSpPr>
          <p:nvPr/>
        </p:nvCxnSpPr>
        <p:spPr>
          <a:xfrm flipV="1">
            <a:off x="7124700" y="2819400"/>
            <a:ext cx="2172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4648200"/>
            <a:ext cx="1919851" cy="136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Rectangle à coins arrondis 62"/>
          <p:cNvSpPr/>
          <p:nvPr/>
        </p:nvSpPr>
        <p:spPr>
          <a:xfrm>
            <a:off x="1371600" y="3505200"/>
            <a:ext cx="17526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err="1" smtClean="0"/>
              <a:t>PoserFusion</a:t>
            </a:r>
            <a:endParaRPr lang="fr-CH" dirty="0"/>
          </a:p>
        </p:txBody>
      </p:sp>
      <p:cxnSp>
        <p:nvCxnSpPr>
          <p:cNvPr id="65" name="Connecteur en angle 64"/>
          <p:cNvCxnSpPr>
            <a:stCxn id="54" idx="0"/>
            <a:endCxn id="63" idx="2"/>
          </p:cNvCxnSpPr>
          <p:nvPr/>
        </p:nvCxnSpPr>
        <p:spPr>
          <a:xfrm rot="16200000" flipV="1">
            <a:off x="2251613" y="4034887"/>
            <a:ext cx="609600" cy="61702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en angle 66"/>
          <p:cNvCxnSpPr>
            <a:stCxn id="63" idx="0"/>
            <a:endCxn id="1027" idx="2"/>
          </p:cNvCxnSpPr>
          <p:nvPr/>
        </p:nvCxnSpPr>
        <p:spPr>
          <a:xfrm rot="16200000" flipV="1">
            <a:off x="1651887" y="2909187"/>
            <a:ext cx="696727" cy="4953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en angle 90"/>
          <p:cNvCxnSpPr>
            <a:stCxn id="37" idx="0"/>
            <a:endCxn id="39" idx="2"/>
          </p:cNvCxnSpPr>
          <p:nvPr/>
        </p:nvCxnSpPr>
        <p:spPr>
          <a:xfrm rot="5400000" flipH="1" flipV="1">
            <a:off x="6437422" y="4037122"/>
            <a:ext cx="609600" cy="7649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/>
          <p:cNvSpPr txBox="1"/>
          <p:nvPr/>
        </p:nvSpPr>
        <p:spPr>
          <a:xfrm>
            <a:off x="1371600" y="1143000"/>
            <a:ext cx="81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Layout</a:t>
            </a:r>
            <a:endParaRPr lang="fr-CH" dirty="0"/>
          </a:p>
        </p:txBody>
      </p:sp>
      <p:sp>
        <p:nvSpPr>
          <p:cNvPr id="95" name="ZoneTexte 94"/>
          <p:cNvSpPr txBox="1"/>
          <p:nvPr/>
        </p:nvSpPr>
        <p:spPr>
          <a:xfrm>
            <a:off x="6705600" y="1143000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Modeler</a:t>
            </a: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dirty="0" smtClean="0"/>
              <a:t>Global </a:t>
            </a:r>
            <a:r>
              <a:rPr lang="fr-CH" sz="3200" dirty="0" err="1" smtClean="0"/>
              <a:t>View</a:t>
            </a:r>
            <a:endParaRPr lang="fr-CH" sz="3200" dirty="0"/>
          </a:p>
        </p:txBody>
      </p:sp>
      <p:pic>
        <p:nvPicPr>
          <p:cNvPr id="13314" name="Picture 2" descr="D:\Data\Documents\Colonia-Ostiensis Wordpress\TMP\Overvie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228600"/>
            <a:ext cx="9144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4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3047</TotalTime>
  <Words>683</Words>
  <Application>Microsoft Office PowerPoint</Application>
  <PresentationFormat>On-screen Show (4:3)</PresentationFormat>
  <Paragraphs>155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PowerPoint Presentation</vt:lpstr>
      <vt:lpstr>What is this presentation about?</vt:lpstr>
      <vt:lpstr>Why Ostia?</vt:lpstr>
      <vt:lpstr>Where is Ostia?</vt:lpstr>
      <vt:lpstr>PowerPoint Presentation</vt:lpstr>
      <vt:lpstr>PowerPoint Presentation</vt:lpstr>
      <vt:lpstr>PowerPoint Presentation</vt:lpstr>
      <vt:lpstr>PowerPoint Presentation</vt:lpstr>
      <vt:lpstr>About Ostia</vt:lpstr>
      <vt:lpstr>Let’s start the 3D Journey!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Making Of</vt:lpstr>
      <vt:lpstr>Documents and info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CG Software</vt:lpstr>
      <vt:lpstr>PowerPoint Presentation</vt:lpstr>
      <vt:lpstr>Lightwave</vt:lpstr>
      <vt:lpstr>LightWave</vt:lpstr>
      <vt:lpstr>CG Concepts</vt:lpstr>
      <vt:lpstr>CG Concepts</vt:lpstr>
      <vt:lpstr>CG Techniques</vt:lpstr>
      <vt:lpstr>PowerPoint Presentation</vt:lpstr>
      <vt:lpstr>PowerPoint Presentation</vt:lpstr>
      <vt:lpstr>Buildings</vt:lpstr>
      <vt:lpstr>How to model a typical building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</vt:lpstr>
      <vt:lpstr>Mesh Approach </vt:lpstr>
      <vt:lpstr>Drawbacks</vt:lpstr>
      <vt:lpstr>Procedural Approach</vt:lpstr>
      <vt:lpstr>Algorithm</vt:lpstr>
      <vt:lpstr>Grammar</vt:lpstr>
      <vt:lpstr>Models loaded on CityEngine</vt:lpstr>
      <vt:lpstr>Cityengine Workflow</vt:lpstr>
      <vt:lpstr>Actors</vt:lpstr>
      <vt:lpstr>PowerPoint Presentation</vt:lpstr>
      <vt:lpstr>PowerPoint Presentation</vt:lpstr>
      <vt:lpstr>Poser</vt:lpstr>
      <vt:lpstr>PoserFusion</vt:lpstr>
      <vt:lpstr>Some Personnages</vt:lpstr>
      <vt:lpstr>Some Personnages</vt:lpstr>
      <vt:lpstr>Complete Workflow</vt:lpstr>
      <vt:lpstr>Global View</vt:lpstr>
    </vt:vector>
  </TitlesOfParts>
  <Company>Merck KGaA, Darmstadt, Germany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M141342</dc:creator>
  <cp:lastModifiedBy>Angelo Coccettini</cp:lastModifiedBy>
  <cp:revision>261</cp:revision>
  <dcterms:created xsi:type="dcterms:W3CDTF">2012-11-22T14:07:10Z</dcterms:created>
  <dcterms:modified xsi:type="dcterms:W3CDTF">2016-03-28T20:33:46Z</dcterms:modified>
</cp:coreProperties>
</file>